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3" r:id="rId6"/>
    <p:sldMasterId id="2147484893" r:id="rId7"/>
  </p:sldMasterIdLst>
  <p:notesMasterIdLst>
    <p:notesMasterId r:id="rId52"/>
  </p:notesMasterIdLst>
  <p:handoutMasterIdLst>
    <p:handoutMasterId r:id="rId53"/>
  </p:handoutMasterIdLst>
  <p:sldIdLst>
    <p:sldId id="1919" r:id="rId8"/>
    <p:sldId id="1920" r:id="rId9"/>
    <p:sldId id="365" r:id="rId10"/>
    <p:sldId id="10403" r:id="rId11"/>
    <p:sldId id="10404" r:id="rId12"/>
    <p:sldId id="2863" r:id="rId13"/>
    <p:sldId id="10399" r:id="rId14"/>
    <p:sldId id="2852" r:id="rId15"/>
    <p:sldId id="2853" r:id="rId16"/>
    <p:sldId id="2854" r:id="rId17"/>
    <p:sldId id="2829" r:id="rId18"/>
    <p:sldId id="276" r:id="rId19"/>
    <p:sldId id="277" r:id="rId20"/>
    <p:sldId id="278" r:id="rId21"/>
    <p:sldId id="279" r:id="rId22"/>
    <p:sldId id="2864" r:id="rId23"/>
    <p:sldId id="2870" r:id="rId24"/>
    <p:sldId id="2859" r:id="rId25"/>
    <p:sldId id="2202" r:id="rId26"/>
    <p:sldId id="2375" r:id="rId27"/>
    <p:sldId id="2862" r:id="rId28"/>
    <p:sldId id="2871" r:id="rId29"/>
    <p:sldId id="10400" r:id="rId30"/>
    <p:sldId id="2838" r:id="rId31"/>
    <p:sldId id="2837" r:id="rId32"/>
    <p:sldId id="2848" r:id="rId33"/>
    <p:sldId id="2849" r:id="rId34"/>
    <p:sldId id="2856" r:id="rId35"/>
    <p:sldId id="2872" r:id="rId36"/>
    <p:sldId id="10402" r:id="rId37"/>
    <p:sldId id="2839" r:id="rId38"/>
    <p:sldId id="10406" r:id="rId39"/>
    <p:sldId id="2866" r:id="rId40"/>
    <p:sldId id="2253" r:id="rId41"/>
    <p:sldId id="2378" r:id="rId42"/>
    <p:sldId id="2380" r:id="rId43"/>
    <p:sldId id="2381" r:id="rId44"/>
    <p:sldId id="2873" r:id="rId45"/>
    <p:sldId id="2878" r:id="rId46"/>
    <p:sldId id="2881" r:id="rId47"/>
    <p:sldId id="2876" r:id="rId48"/>
    <p:sldId id="1932" r:id="rId49"/>
    <p:sldId id="256" r:id="rId50"/>
    <p:sldId id="2880"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9 Breakout Template—White" id="{4B1BBE2A-6D55-4595-AFBA-0E30BE368C15}">
          <p14:sldIdLst>
            <p14:sldId id="1919"/>
            <p14:sldId id="1920"/>
          </p14:sldIdLst>
        </p14:section>
        <p14:section name="(5m) New Story Hook" id="{CA31DBDE-2BE8-4A41-A4C2-C963BA926FA7}">
          <p14:sldIdLst>
            <p14:sldId id="365"/>
            <p14:sldId id="10403"/>
            <p14:sldId id="10404"/>
          </p14:sldIdLst>
        </p14:section>
        <p14:section name="(5m) What is the power platform" id="{91662358-1AF6-412B-9509-1AD979B24DA7}">
          <p14:sldIdLst>
            <p14:sldId id="2863"/>
            <p14:sldId id="10399"/>
            <p14:sldId id="2852"/>
            <p14:sldId id="2853"/>
            <p14:sldId id="2854"/>
            <p14:sldId id="2829"/>
          </p14:sldIdLst>
        </p14:section>
        <p14:section name="(15m) Embedding Canvas Intro" id="{6E03D14A-CF16-4F7A-8B82-2775D199D0F8}">
          <p14:sldIdLst>
            <p14:sldId id="276"/>
            <p14:sldId id="277"/>
            <p14:sldId id="278"/>
            <p14:sldId id="279"/>
          </p14:sldIdLst>
        </p14:section>
        <p14:section name="(5m) Standalone App" id="{7EA09FE9-92C8-46EE-9917-8A1A05EBCF96}">
          <p14:sldIdLst>
            <p14:sldId id="2864"/>
            <p14:sldId id="2870"/>
            <p14:sldId id="2859"/>
            <p14:sldId id="2202"/>
            <p14:sldId id="2375"/>
            <p14:sldId id="2862"/>
          </p14:sldIdLst>
        </p14:section>
        <p14:section name="(5m) Customizations" id="{EA6A9AC6-6A39-4C54-B504-9558E13F83AC}">
          <p14:sldIdLst>
            <p14:sldId id="2871"/>
            <p14:sldId id="10400"/>
            <p14:sldId id="2838"/>
            <p14:sldId id="2837"/>
            <p14:sldId id="2848"/>
            <p14:sldId id="2849"/>
          </p14:sldIdLst>
        </p14:section>
        <p14:section name="(5m) Ecosystem" id="{BC8B0A16-9310-4DC4-B363-399964A31D8C}">
          <p14:sldIdLst>
            <p14:sldId id="2856"/>
            <p14:sldId id="2872"/>
            <p14:sldId id="10402"/>
            <p14:sldId id="2839"/>
            <p14:sldId id="10406"/>
          </p14:sldIdLst>
        </p14:section>
        <p14:section name="(5m) Flow" id="{E0F27CF8-1D4A-467F-9AFE-3978163449E3}">
          <p14:sldIdLst>
            <p14:sldId id="2866"/>
            <p14:sldId id="2253"/>
            <p14:sldId id="2378"/>
            <p14:sldId id="2380"/>
            <p14:sldId id="2381"/>
          </p14:sldIdLst>
        </p14:section>
        <p14:section name="(3m) Roadmap and exit" id="{DBE5BC5E-4283-4DF8-B2FA-5D14058E9349}">
          <p14:sldIdLst>
            <p14:sldId id="2873"/>
            <p14:sldId id="2878"/>
            <p14:sldId id="2881"/>
            <p14:sldId id="2876"/>
            <p14:sldId id="1932"/>
            <p14:sldId id="256"/>
            <p14:sldId id="28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274B47"/>
    <a:srgbClr val="D2D2D2"/>
    <a:srgbClr val="9BF00B"/>
    <a:srgbClr val="FFFFFF"/>
    <a:srgbClr val="30E5D0"/>
    <a:srgbClr val="008575"/>
    <a:srgbClr val="0078D4"/>
    <a:srgbClr val="50E6FF"/>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2257D-63DB-4B8D-A6DF-676B32514535}" v="52" dt="2019-05-06T15:40:07.344"/>
    <p1510:client id="{92942B63-9C66-4C83-94E2-674CF023084E}" v="3" dt="2019-05-07T14:19:14.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33" y="4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6.xml" Id="rId13" /><Relationship Type="http://schemas.openxmlformats.org/officeDocument/2006/relationships/slide" Target="slides/slide11.xml" Id="rId18" /><Relationship Type="http://schemas.openxmlformats.org/officeDocument/2006/relationships/slide" Target="slides/slide19.xml" Id="rId26" /><Relationship Type="http://schemas.openxmlformats.org/officeDocument/2006/relationships/slide" Target="slides/slide32.xml" Id="rId39" /><Relationship Type="http://schemas.openxmlformats.org/officeDocument/2006/relationships/slide" Target="slides/slide14.xml" Id="rId21" /><Relationship Type="http://schemas.openxmlformats.org/officeDocument/2006/relationships/slide" Target="slides/slide27.xml" Id="rId34" /><Relationship Type="http://schemas.openxmlformats.org/officeDocument/2006/relationships/slide" Target="slides/slide35.xml" Id="rId42" /><Relationship Type="http://schemas.openxmlformats.org/officeDocument/2006/relationships/slide" Target="slides/slide40.xml" Id="rId47" /><Relationship Type="http://schemas.openxmlformats.org/officeDocument/2006/relationships/slide" Target="slides/slide43.xml" Id="rId50" /><Relationship Type="http://schemas.openxmlformats.org/officeDocument/2006/relationships/presProps" Target="presProps.xml" Id="rId55" /><Relationship Type="http://schemas.openxmlformats.org/officeDocument/2006/relationships/slideMaster" Target="slideMasters/slideMaster4.xml" Id="rId7" /><Relationship Type="http://schemas.openxmlformats.org/officeDocument/2006/relationships/customXml" Target="../customXml/item2.xml" Id="rId2" /><Relationship Type="http://schemas.openxmlformats.org/officeDocument/2006/relationships/slide" Target="slides/slide9.xml" Id="rId16" /><Relationship Type="http://schemas.openxmlformats.org/officeDocument/2006/relationships/slide" Target="slides/slide22.xml" Id="rId29" /><Relationship Type="http://schemas.openxmlformats.org/officeDocument/2006/relationships/slide" Target="slides/slide4.xml" Id="rId11" /><Relationship Type="http://schemas.openxmlformats.org/officeDocument/2006/relationships/slide" Target="slides/slide17.xml" Id="rId24" /><Relationship Type="http://schemas.openxmlformats.org/officeDocument/2006/relationships/slide" Target="slides/slide25.xml" Id="rId32" /><Relationship Type="http://schemas.openxmlformats.org/officeDocument/2006/relationships/slide" Target="slides/slide30.xml" Id="rId37" /><Relationship Type="http://schemas.openxmlformats.org/officeDocument/2006/relationships/slide" Target="slides/slide33.xml" Id="rId40" /><Relationship Type="http://schemas.openxmlformats.org/officeDocument/2006/relationships/slide" Target="slides/slide38.xml" Id="rId45" /><Relationship Type="http://schemas.openxmlformats.org/officeDocument/2006/relationships/handoutMaster" Target="handoutMasters/handoutMaster1.xml" Id="rId53" /><Relationship Type="http://schemas.openxmlformats.org/officeDocument/2006/relationships/tableStyles" Target="tableStyles.xml" Id="rId58" /><Relationship Type="http://schemas.openxmlformats.org/officeDocument/2006/relationships/slideMaster" Target="slideMasters/slideMaster2.xml" Id="rId5" /><Relationship Type="http://schemas.openxmlformats.org/officeDocument/2006/relationships/slide" Target="slides/slide12.xml" Id="rId19" /><Relationship Type="http://schemas.openxmlformats.org/officeDocument/2006/relationships/slideMaster" Target="slideMasters/slideMaster1.xml" Id="rId4" /><Relationship Type="http://schemas.openxmlformats.org/officeDocument/2006/relationships/slide" Target="slides/slide2.xml" Id="rId9" /><Relationship Type="http://schemas.openxmlformats.org/officeDocument/2006/relationships/slide" Target="slides/slide7.xml" Id="rId14" /><Relationship Type="http://schemas.openxmlformats.org/officeDocument/2006/relationships/slide" Target="slides/slide15.xml" Id="rId22" /><Relationship Type="http://schemas.openxmlformats.org/officeDocument/2006/relationships/slide" Target="slides/slide20.xml" Id="rId27" /><Relationship Type="http://schemas.openxmlformats.org/officeDocument/2006/relationships/slide" Target="slides/slide23.xml" Id="rId30" /><Relationship Type="http://schemas.openxmlformats.org/officeDocument/2006/relationships/slide" Target="slides/slide28.xml" Id="rId35" /><Relationship Type="http://schemas.openxmlformats.org/officeDocument/2006/relationships/slide" Target="slides/slide36.xml" Id="rId43" /><Relationship Type="http://schemas.openxmlformats.org/officeDocument/2006/relationships/slide" Target="slides/slide41.xml" Id="rId48" /><Relationship Type="http://schemas.openxmlformats.org/officeDocument/2006/relationships/viewProps" Target="viewProps.xml" Id="rId56" /><Relationship Type="http://schemas.openxmlformats.org/officeDocument/2006/relationships/slide" Target="slides/slide1.xml" Id="rId8" /><Relationship Type="http://schemas.openxmlformats.org/officeDocument/2006/relationships/slide" Target="slides/slide44.xml" Id="rId51" /><Relationship Type="http://schemas.openxmlformats.org/officeDocument/2006/relationships/customXml" Target="../customXml/item3.xml" Id="rId3" /><Relationship Type="http://schemas.openxmlformats.org/officeDocument/2006/relationships/slide" Target="slides/slide5.xml" Id="rId12" /><Relationship Type="http://schemas.openxmlformats.org/officeDocument/2006/relationships/slide" Target="slides/slide10.xml" Id="rId17" /><Relationship Type="http://schemas.openxmlformats.org/officeDocument/2006/relationships/slide" Target="slides/slide18.xml" Id="rId25" /><Relationship Type="http://schemas.openxmlformats.org/officeDocument/2006/relationships/slide" Target="slides/slide26.xml" Id="rId33" /><Relationship Type="http://schemas.openxmlformats.org/officeDocument/2006/relationships/slide" Target="slides/slide31.xml" Id="rId38" /><Relationship Type="http://schemas.openxmlformats.org/officeDocument/2006/relationships/slide" Target="slides/slide39.xml" Id="rId46" /><Relationship Type="http://schemas.microsoft.com/office/2015/10/relationships/revisionInfo" Target="revisionInfo.xml" Id="rId59" /><Relationship Type="http://schemas.openxmlformats.org/officeDocument/2006/relationships/slide" Target="slides/slide13.xml" Id="rId20" /><Relationship Type="http://schemas.openxmlformats.org/officeDocument/2006/relationships/slide" Target="slides/slide34.xml" Id="rId41"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8.xml" Id="rId15" /><Relationship Type="http://schemas.openxmlformats.org/officeDocument/2006/relationships/slide" Target="slides/slide16.xml" Id="rId23" /><Relationship Type="http://schemas.openxmlformats.org/officeDocument/2006/relationships/slide" Target="slides/slide21.xml" Id="rId28" /><Relationship Type="http://schemas.openxmlformats.org/officeDocument/2006/relationships/slide" Target="slides/slide29.xml" Id="rId36" /><Relationship Type="http://schemas.openxmlformats.org/officeDocument/2006/relationships/slide" Target="slides/slide42.xml" Id="rId49" /><Relationship Type="http://schemas.openxmlformats.org/officeDocument/2006/relationships/theme" Target="theme/theme1.xml" Id="rId57" /><Relationship Type="http://schemas.openxmlformats.org/officeDocument/2006/relationships/slide" Target="slides/slide3.xml" Id="rId10" /><Relationship Type="http://schemas.openxmlformats.org/officeDocument/2006/relationships/slide" Target="slides/slide24.xml" Id="rId31" /><Relationship Type="http://schemas.openxmlformats.org/officeDocument/2006/relationships/slide" Target="slides/slide37.xml" Id="rId44" /><Relationship Type="http://schemas.openxmlformats.org/officeDocument/2006/relationships/notesMaster" Target="notesMasters/notesMaster1.xml" Id="rId52"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5/7/2019 8:02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5/7/2019 8:02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90979148"/>
      </p:ext>
    </p:extLst>
  </p:cSld>
  <p:clrMapOvr>
    <a:masterClrMapping/>
  </p:clrMapOvr>
</p:notes>
</file>

<file path=ppt/notesSlides/notesSlide10.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80343307"/>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183874"/>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5549699"/>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91758"/>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81518413"/>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89183139"/>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66891388"/>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5/7/2019 8:02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16038"/>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5/7/2019 8:08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02082363"/>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80667356"/>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227736"/>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04944915"/>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47291592"/>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63438412"/>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61826056"/>
      </p:ext>
    </p:extLst>
  </p:cSld>
  <p:clrMapOvr>
    <a:masterClrMapping/>
  </p:clrMapOvr>
</p:notes>
</file>

<file path=ppt/notesSlides/notesSlide2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300012578"/>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50944802"/>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77192358"/>
      </p:ext>
    </p:extLst>
  </p:cSld>
  <p:clrMapOvr>
    <a:masterClrMapping/>
  </p:clrMapOvr>
</p:notes>
</file>

<file path=ppt/notesSlides/notesSlide2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557867213"/>
      </p:ext>
    </p:extLst>
  </p:cSld>
  <p:clrMapOvr>
    <a:masterClrMapping/>
  </p:clrMapOvr>
</p:notes>
</file>

<file path=ppt/notesSlides/notesSlide2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9787136"/>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534228151"/>
      </p:ext>
    </p:extLst>
  </p:cSld>
  <p:clrMapOvr>
    <a:masterClrMapping/>
  </p:clrMapOvr>
</p:notes>
</file>

<file path=ppt/notesSlides/notesSlide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84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4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06076"/>
      </p:ext>
    </p:extLst>
  </p:cSld>
  <p:clrMapOvr>
    <a:masterClrMapping/>
  </p:clrMapOvr>
</p:notes>
</file>

<file path=ppt/notesSlides/notesSlide3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39064843"/>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85687056"/>
      </p:ext>
    </p:extLst>
  </p:cSld>
  <p:clrMapOvr>
    <a:masterClrMapping/>
  </p:clrMapOvr>
</p:notes>
</file>

<file path=ppt/notesSlides/notesSlide3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Tree>
    <p:extLst>
      <p:ext uri="{BB962C8B-B14F-4D97-AF65-F5344CB8AC3E}">
        <p14:creationId xmlns:p14="http://schemas.microsoft.com/office/powerpoint/2010/main" val="918998964"/>
      </p:ext>
    </p:extLst>
  </p:cSld>
  <p:clrMapOvr>
    <a:masterClrMapping/>
  </p:clrMapOvr>
</p:notes>
</file>

<file path=ppt/notesSlides/notesSlide3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35612890"/>
      </p:ext>
    </p:extLst>
  </p:cSld>
  <p:clrMapOvr>
    <a:masterClrMapping/>
  </p:clrMapOvr>
</p:notes>
</file>

<file path=ppt/notesSlides/notesSlide3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74134909"/>
      </p:ext>
    </p:extLst>
  </p:cSld>
  <p:clrMapOvr>
    <a:masterClrMapping/>
  </p:clrMapOvr>
</p:notes>
</file>

<file path=ppt/notesSlides/notesSlide3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5/7/2019 8:02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1331661"/>
      </p:ext>
    </p:extLst>
  </p:cSld>
  <p:clrMapOvr>
    <a:masterClrMapping/>
  </p:clrMapOvr>
</p:notes>
</file>

<file path=ppt/notesSlides/notesSlide3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14655194"/>
      </p:ext>
    </p:extLst>
  </p:cSld>
  <p:clrMapOvr>
    <a:masterClrMapping/>
  </p:clrMapOvr>
</p:notes>
</file>

<file path=ppt/notesSlides/notesSlide3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51884876"/>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84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4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335632"/>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5/7/2019 8:02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590960927"/>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B74F3-F957-4A18-ACDB-4E406EEDEC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575684"/>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93802663"/>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06580884"/>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5/7/2019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28571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695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1765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70784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580356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902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
            <a:ext cx="12192000" cy="6858000"/>
          </a:xfrm>
          <a:prstGeom prst="rect">
            <a:avLst/>
          </a:prstGeom>
        </p:spPr>
      </p:pic>
      <p:sp>
        <p:nvSpPr>
          <p:cNvPr id="2" name="Title 1"/>
          <p:cNvSpPr>
            <a:spLocks noGrp="1"/>
          </p:cNvSpPr>
          <p:nvPr>
            <p:ph type="ctrTitle"/>
          </p:nvPr>
        </p:nvSpPr>
        <p:spPr>
          <a:xfrm>
            <a:off x="875071" y="1808164"/>
            <a:ext cx="9143999" cy="1368000"/>
          </a:xfrm>
        </p:spPr>
        <p:txBody>
          <a:bodyPr anchor="b" anchorCtr="0"/>
          <a:lstStyle>
            <a:lvl1pPr algn="l">
              <a:defRPr sz="4000"/>
            </a:lvl1pPr>
          </a:lstStyle>
          <a:p>
            <a:r>
              <a:rPr lang="en-US" noProof="0"/>
              <a:t>Click to edit Master title style</a:t>
            </a:r>
          </a:p>
        </p:txBody>
      </p:sp>
      <p:sp>
        <p:nvSpPr>
          <p:cNvPr id="3" name="Subtitle 2"/>
          <p:cNvSpPr>
            <a:spLocks noGrp="1"/>
          </p:cNvSpPr>
          <p:nvPr>
            <p:ph type="subTitle" idx="1"/>
          </p:nvPr>
        </p:nvSpPr>
        <p:spPr>
          <a:xfrm>
            <a:off x="875071" y="3379338"/>
            <a:ext cx="9143999" cy="706887"/>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Text Placeholder 9"/>
          <p:cNvSpPr>
            <a:spLocks noGrp="1"/>
          </p:cNvSpPr>
          <p:nvPr>
            <p:ph type="body" sz="quarter" idx="10"/>
          </p:nvPr>
        </p:nvSpPr>
        <p:spPr>
          <a:xfrm>
            <a:off x="875072" y="4246294"/>
            <a:ext cx="5112978" cy="981922"/>
          </a:xfrm>
        </p:spPr>
        <p:txBody>
          <a:bodyPr/>
          <a:lstStyle>
            <a:lvl1pPr>
              <a:spcBef>
                <a:spcPts val="0"/>
              </a:spcBef>
              <a:defRPr sz="2000" b="1"/>
            </a:lvl1pPr>
            <a:lvl2pPr marL="0" indent="0">
              <a:spcBef>
                <a:spcPts val="1200"/>
              </a:spcBef>
              <a:buNone/>
              <a:defRPr sz="1800">
                <a:solidFill>
                  <a:schemeClr val="accent1"/>
                </a:solidFill>
              </a:defRPr>
            </a:lvl2pPr>
            <a:lvl3pPr>
              <a:defRPr sz="16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39174548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sz="2400"/>
            </a:lvl1pPr>
          </a:lstStyle>
          <a:p>
            <a:r>
              <a:rPr lang="en-US" noProof="0"/>
              <a:t>Click to edit Master title style</a:t>
            </a:r>
          </a:p>
        </p:txBody>
      </p:sp>
      <p:sp>
        <p:nvSpPr>
          <p:cNvPr id="3" name="Content Placeholder 2"/>
          <p:cNvSpPr>
            <a:spLocks noGrp="1"/>
          </p:cNvSpPr>
          <p:nvPr>
            <p:ph idx="1"/>
          </p:nvPr>
        </p:nvSpPr>
        <p:spPr/>
        <p:txBody>
          <a:bodyPr/>
          <a:lstStyle>
            <a:lvl1pPr marL="411163" indent="-411163">
              <a:spcBef>
                <a:spcPts val="1500"/>
              </a:spcBef>
              <a:buSzPct val="150000"/>
              <a:buFontTx/>
              <a:buBlip>
                <a:blip r:embed="rId3"/>
              </a:buBlip>
              <a:defRPr sz="2000"/>
            </a:lvl1pPr>
          </a:lstStyle>
          <a:p>
            <a:pPr lvl="0"/>
            <a:r>
              <a:rPr lang="en-US" noProof="0"/>
              <a:t>Click to edit Master text styles</a:t>
            </a:r>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a:p>
        </p:txBody>
      </p:sp>
      <p:sp>
        <p:nvSpPr>
          <p:cNvPr id="9" name="Text Placeholder 8"/>
          <p:cNvSpPr>
            <a:spLocks noGrp="1"/>
          </p:cNvSpPr>
          <p:nvPr>
            <p:ph type="body" sz="quarter" idx="13"/>
          </p:nvPr>
        </p:nvSpPr>
        <p:spPr>
          <a:xfrm>
            <a:off x="623888" y="928800"/>
            <a:ext cx="9692420" cy="781056"/>
          </a:xfrm>
        </p:spPr>
        <p:txBody>
          <a:bodyPr vert="horz" lIns="0" tIns="0" rIns="0" bIns="0" rtlCol="0" anchor="t" anchorCtr="0">
            <a:noAutofit/>
          </a:bodyPr>
          <a:lstStyle>
            <a:lvl1pPr>
              <a:defRPr lang="en-GB" sz="2000" b="1" dirty="0"/>
            </a:lvl1pPr>
          </a:lstStyle>
          <a:p>
            <a:pPr lvl="0"/>
            <a:r>
              <a:rPr lang="en-US" noProof="0"/>
              <a:t>Click to edit Master text styles</a:t>
            </a:r>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21107442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a:p>
        </p:txBody>
      </p:sp>
      <p:sp>
        <p:nvSpPr>
          <p:cNvPr id="9" name="Text Placeholder 8"/>
          <p:cNvSpPr>
            <a:spLocks noGrp="1"/>
          </p:cNvSpPr>
          <p:nvPr>
            <p:ph type="body" sz="quarter" idx="13"/>
          </p:nvPr>
        </p:nvSpPr>
        <p:spPr>
          <a:xfrm>
            <a:off x="623888" y="928318"/>
            <a:ext cx="9692420" cy="781056"/>
          </a:xfrm>
        </p:spPr>
        <p:txBody>
          <a:bodyPr/>
          <a:lstStyle>
            <a:lvl1pPr>
              <a:defRPr sz="2000" b="1"/>
            </a:lvl1pPr>
          </a:lstStyle>
          <a:p>
            <a:pPr lvl="0"/>
            <a:r>
              <a:rPr lang="en-US" noProof="0"/>
              <a:t>Click to edit Master text styles</a:t>
            </a:r>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362244156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p:cNvSpPr>
            <a:spLocks noGrp="1"/>
          </p:cNvSpPr>
          <p:nvPr>
            <p:ph type="body" sz="quarter" idx="13" hasCustomPrompt="1"/>
          </p:nvPr>
        </p:nvSpPr>
        <p:spPr>
          <a:xfrm>
            <a:off x="1298636" y="1348153"/>
            <a:ext cx="1123494" cy="878865"/>
          </a:xfrm>
          <a:noFill/>
        </p:spPr>
        <p:txBody>
          <a:bodyPr wrap="square" lIns="0" tIns="0" rIns="0" bIns="0" rtlCol="0">
            <a:noAutofit/>
          </a:bodyPr>
          <a:lstStyle>
            <a:lvl1pPr>
              <a:defRPr lang="en-GB" sz="16600" b="1" dirty="0">
                <a:solidFill>
                  <a:schemeClr val="accent2"/>
                </a:solidFill>
              </a:defRPr>
            </a:lvl1pPr>
          </a:lstStyle>
          <a:p>
            <a:pPr lvl="0"/>
            <a:r>
              <a:rPr lang="en-US" noProof="0"/>
              <a:t>“</a:t>
            </a:r>
          </a:p>
        </p:txBody>
      </p:sp>
      <p:sp>
        <p:nvSpPr>
          <p:cNvPr id="3" name="Content Placeholder 2"/>
          <p:cNvSpPr>
            <a:spLocks noGrp="1"/>
          </p:cNvSpPr>
          <p:nvPr>
            <p:ph idx="1" hasCustomPrompt="1"/>
          </p:nvPr>
        </p:nvSpPr>
        <p:spPr>
          <a:xfrm>
            <a:off x="1409809" y="2486746"/>
            <a:ext cx="7979998" cy="3857700"/>
          </a:xfrm>
        </p:spPr>
        <p:txBody>
          <a:bodyPr/>
          <a:lstStyle>
            <a:lvl1pPr>
              <a:defRPr sz="3600" b="1">
                <a:solidFill>
                  <a:schemeClr val="accent2"/>
                </a:solidFill>
              </a:defRPr>
            </a:lvl1pPr>
            <a:lvl2pPr marL="0" indent="0">
              <a:spcBef>
                <a:spcPts val="1800"/>
              </a:spcBef>
              <a:buNone/>
              <a:defRPr sz="1600" b="0"/>
            </a:lvl2pPr>
          </a:lstStyle>
          <a:p>
            <a:pPr lvl="0"/>
            <a:r>
              <a:rPr lang="en-US" noProof="0"/>
              <a:t>Click to edit Master text styles”</a:t>
            </a:r>
          </a:p>
          <a:p>
            <a:pPr lvl="1"/>
            <a:r>
              <a:rPr lang="en-US" noProof="0"/>
              <a:t>Second level</a:t>
            </a:r>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14635965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a:xfrm>
            <a:off x="623887" y="1792800"/>
            <a:ext cx="5364163" cy="4563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a:p>
        </p:txBody>
      </p:sp>
      <p:sp>
        <p:nvSpPr>
          <p:cNvPr id="9" name="Text Placeholder 8"/>
          <p:cNvSpPr>
            <a:spLocks noGrp="1"/>
          </p:cNvSpPr>
          <p:nvPr>
            <p:ph type="body" sz="quarter" idx="13"/>
          </p:nvPr>
        </p:nvSpPr>
        <p:spPr>
          <a:xfrm>
            <a:off x="623888" y="928800"/>
            <a:ext cx="9692420" cy="781056"/>
          </a:xfrm>
        </p:spPr>
        <p:txBody>
          <a:bodyPr/>
          <a:lstStyle>
            <a:lvl1pPr>
              <a:defRPr sz="2000" b="1"/>
            </a:lvl1pPr>
          </a:lstStyle>
          <a:p>
            <a:pPr lvl="0"/>
            <a:r>
              <a:rPr lang="en-US" noProof="0"/>
              <a:t>Click to edit Master text styles</a:t>
            </a:r>
          </a:p>
        </p:txBody>
      </p:sp>
      <p:sp>
        <p:nvSpPr>
          <p:cNvPr id="10" name="Content Placeholder 9"/>
          <p:cNvSpPr>
            <a:spLocks noGrp="1"/>
          </p:cNvSpPr>
          <p:nvPr>
            <p:ph sz="quarter" idx="14"/>
          </p:nvPr>
        </p:nvSpPr>
        <p:spPr>
          <a:xfrm>
            <a:off x="6203950" y="1792800"/>
            <a:ext cx="5364163" cy="4588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3531040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23888" y="1807200"/>
            <a:ext cx="7529512" cy="1512000"/>
          </a:xfrm>
        </p:spPr>
        <p:txBody>
          <a:bodyPr anchor="b"/>
          <a:lstStyle>
            <a:lvl1pPr>
              <a:defRPr sz="4000">
                <a:solidFill>
                  <a:schemeClr val="tx2"/>
                </a:solidFill>
              </a:defRPr>
            </a:lvl1pPr>
          </a:lstStyle>
          <a:p>
            <a:r>
              <a:rPr lang="en-US" noProof="0"/>
              <a:t>Click to edit Master title style</a:t>
            </a:r>
          </a:p>
        </p:txBody>
      </p:sp>
      <p:sp>
        <p:nvSpPr>
          <p:cNvPr id="3" name="Text Placeholder 2"/>
          <p:cNvSpPr>
            <a:spLocks noGrp="1"/>
          </p:cNvSpPr>
          <p:nvPr>
            <p:ph type="body" idx="1"/>
          </p:nvPr>
        </p:nvSpPr>
        <p:spPr>
          <a:xfrm>
            <a:off x="623888" y="3380400"/>
            <a:ext cx="7529512" cy="1500187"/>
          </a:xfrm>
        </p:spPr>
        <p:txBody>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a:p>
        </p:txBody>
      </p:sp>
      <p:sp>
        <p:nvSpPr>
          <p:cNvPr id="15" name="TextBox 14"/>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a:solidFill>
                  <a:schemeClr val="tx2"/>
                </a:solidFill>
              </a:rPr>
              <a:t>© Finastra  </a:t>
            </a:r>
            <a:r>
              <a:rPr lang="en-US" sz="800" b="0" baseline="0" noProof="0">
                <a:solidFill>
                  <a:schemeClr val="tx2"/>
                </a:solidFill>
              </a:rPr>
              <a:t>|</a:t>
            </a:r>
            <a:endParaRPr lang="en-US" sz="800" b="1" noProof="0">
              <a:solidFill>
                <a:schemeClr val="tx2"/>
              </a:solidFill>
            </a:endParaRPr>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2054767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04095909-DC86-4C28-AD6E-431C997D4893}" type="slidenum">
              <a:rPr lang="en-US" noProof="0" smtClean="0"/>
              <a:t>‹#›</a:t>
            </a:fld>
            <a:endParaRPr lang="en-US" noProof="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15943877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04095909-DC86-4C28-AD6E-431C997D4893}" type="slidenum">
              <a:rPr lang="en-US" noProof="0" smtClean="0"/>
              <a:t>‹#›</a:t>
            </a:fld>
            <a:endParaRPr lang="en-US" noProof="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Tree>
    <p:extLst>
      <p:ext uri="{BB962C8B-B14F-4D97-AF65-F5344CB8AC3E}">
        <p14:creationId xmlns:p14="http://schemas.microsoft.com/office/powerpoint/2010/main" val="1714101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0441" y="1807200"/>
            <a:ext cx="4252913" cy="1512000"/>
          </a:xfrm>
        </p:spPr>
        <p:txBody>
          <a:bodyPr anchor="b" anchorCtr="0"/>
          <a:lstStyle>
            <a:lvl1pPr algn="l">
              <a:defRPr sz="5400" cap="none" baseline="0"/>
            </a:lvl1pPr>
          </a:lstStyle>
          <a:p>
            <a:r>
              <a:rPr lang="en-US" noProof="0"/>
              <a:t>Thank you</a:t>
            </a:r>
          </a:p>
        </p:txBody>
      </p:sp>
      <p:sp>
        <p:nvSpPr>
          <p:cNvPr id="3" name="Subtitle 2"/>
          <p:cNvSpPr>
            <a:spLocks noGrp="1"/>
          </p:cNvSpPr>
          <p:nvPr>
            <p:ph type="subTitle" idx="1"/>
          </p:nvPr>
        </p:nvSpPr>
        <p:spPr>
          <a:xfrm>
            <a:off x="623887" y="3541519"/>
            <a:ext cx="4252913" cy="706993"/>
          </a:xfrm>
        </p:spPr>
        <p:txBody>
          <a:bodyPr/>
          <a:lstStyle>
            <a:lvl1pPr marL="0" indent="0" algn="l">
              <a:spcBef>
                <a:spcPts val="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Text Placeholder 6"/>
          <p:cNvSpPr>
            <a:spLocks noGrp="1"/>
          </p:cNvSpPr>
          <p:nvPr>
            <p:ph type="body" sz="quarter" idx="11"/>
          </p:nvPr>
        </p:nvSpPr>
        <p:spPr>
          <a:xfrm>
            <a:off x="623888" y="4248512"/>
            <a:ext cx="4252912" cy="351480"/>
          </a:xfrm>
        </p:spPr>
        <p:txBody>
          <a:bodyPr/>
          <a:lstStyle>
            <a:lvl1pPr>
              <a:defRPr>
                <a:solidFill>
                  <a:schemeClr val="accent1"/>
                </a:solidFill>
              </a:defRPr>
            </a:lvl1pPr>
          </a:lstStyle>
          <a:p>
            <a:pPr lvl="0"/>
            <a:r>
              <a:rPr lang="en-US" noProof="0"/>
              <a:t>Click to edit Master text styles</a:t>
            </a:r>
          </a:p>
        </p:txBody>
      </p:sp>
      <p:grpSp>
        <p:nvGrpSpPr>
          <p:cNvPr id="20" name="Group 19"/>
          <p:cNvGrpSpPr/>
          <p:nvPr userDrawn="1"/>
        </p:nvGrpSpPr>
        <p:grpSpPr>
          <a:xfrm>
            <a:off x="623888" y="4955505"/>
            <a:ext cx="2781390" cy="1426245"/>
            <a:chOff x="623888" y="4955505"/>
            <a:chExt cx="2781390" cy="1426245"/>
          </a:xfrm>
        </p:grpSpPr>
        <p:sp>
          <p:nvSpPr>
            <p:cNvPr id="5" name="TextBox 4"/>
            <p:cNvSpPr txBox="1"/>
            <p:nvPr userDrawn="1"/>
          </p:nvSpPr>
          <p:spPr>
            <a:xfrm>
              <a:off x="978056" y="4973216"/>
              <a:ext cx="2427222" cy="1408534"/>
            </a:xfrm>
            <a:prstGeom prst="rect">
              <a:avLst/>
            </a:prstGeom>
            <a:noFill/>
          </p:spPr>
          <p:txBody>
            <a:bodyPr wrap="square" lIns="0" tIns="0" rIns="0" bIns="0" rtlCol="0">
              <a:noAutofit/>
            </a:bodyPr>
            <a:lstStyle/>
            <a:p>
              <a:pPr>
                <a:spcBef>
                  <a:spcPts val="1500"/>
                </a:spcBef>
              </a:pPr>
              <a:r>
                <a:rPr lang="en-US" sz="1400" noProof="0">
                  <a:solidFill>
                    <a:schemeClr val="tx2"/>
                  </a:solidFill>
                </a:rPr>
                <a:t>@FinastraFS</a:t>
              </a:r>
            </a:p>
            <a:p>
              <a:pPr>
                <a:spcBef>
                  <a:spcPts val="1500"/>
                </a:spcBef>
              </a:pPr>
              <a:r>
                <a:rPr lang="en-US" sz="1400" noProof="0">
                  <a:solidFill>
                    <a:schemeClr val="tx2"/>
                  </a:solidFill>
                </a:rPr>
                <a:t>Finastra</a:t>
              </a:r>
              <a:r>
                <a:rPr lang="en-US" sz="1400" baseline="0" noProof="0">
                  <a:solidFill>
                    <a:schemeClr val="tx2"/>
                  </a:solidFill>
                </a:rPr>
                <a:t> LinkedIn</a:t>
              </a:r>
            </a:p>
            <a:p>
              <a:pPr>
                <a:spcBef>
                  <a:spcPts val="1500"/>
                </a:spcBef>
              </a:pPr>
              <a:r>
                <a:rPr lang="en-US" sz="1400" baseline="0" noProof="0">
                  <a:solidFill>
                    <a:schemeClr val="tx2"/>
                  </a:solidFill>
                </a:rPr>
                <a:t>Finastra YouTube</a:t>
              </a:r>
              <a:endParaRPr lang="en-US" sz="1400" noProof="0">
                <a:solidFill>
                  <a:schemeClr val="tx2"/>
                </a:solidFill>
              </a:endParaRPr>
            </a:p>
          </p:txBody>
        </p:sp>
        <p:grpSp>
          <p:nvGrpSpPr>
            <p:cNvPr id="18" name="Group 17"/>
            <p:cNvGrpSpPr/>
            <p:nvPr userDrawn="1"/>
          </p:nvGrpSpPr>
          <p:grpSpPr>
            <a:xfrm>
              <a:off x="623888" y="4955505"/>
              <a:ext cx="289249" cy="289249"/>
              <a:chOff x="623888" y="4955505"/>
              <a:chExt cx="289249" cy="289249"/>
            </a:xfrm>
          </p:grpSpPr>
          <p:sp>
            <p:nvSpPr>
              <p:cNvPr id="8" name="Oval 7"/>
              <p:cNvSpPr/>
              <p:nvPr userDrawn="1"/>
            </p:nvSpPr>
            <p:spPr>
              <a:xfrm>
                <a:off x="623888" y="4955505"/>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Picture 8"/>
              <p:cNvPicPr>
                <a:picLocks noChangeAspect="1"/>
              </p:cNvPicPr>
              <p:nvPr userDrawn="1"/>
            </p:nvPicPr>
            <p:blipFill>
              <a:blip r:embed="rId3"/>
              <a:stretch>
                <a:fillRect/>
              </a:stretch>
            </p:blipFill>
            <p:spPr>
              <a:xfrm>
                <a:off x="658864" y="5021597"/>
                <a:ext cx="224057" cy="157063"/>
              </a:xfrm>
              <a:prstGeom prst="rect">
                <a:avLst/>
              </a:prstGeom>
            </p:spPr>
          </p:pic>
        </p:grpSp>
        <p:grpSp>
          <p:nvGrpSpPr>
            <p:cNvPr id="19" name="Group 18"/>
            <p:cNvGrpSpPr/>
            <p:nvPr userDrawn="1"/>
          </p:nvGrpSpPr>
          <p:grpSpPr>
            <a:xfrm>
              <a:off x="623888" y="5352082"/>
              <a:ext cx="289249" cy="289249"/>
              <a:chOff x="623888" y="5352082"/>
              <a:chExt cx="289249" cy="289249"/>
            </a:xfrm>
          </p:grpSpPr>
          <p:sp>
            <p:nvSpPr>
              <p:cNvPr id="11" name="Oval 10"/>
              <p:cNvSpPr/>
              <p:nvPr userDrawn="1"/>
            </p:nvSpPr>
            <p:spPr>
              <a:xfrm>
                <a:off x="623888" y="535208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p:cNvPicPr>
                <a:picLocks noChangeAspect="1"/>
              </p:cNvPicPr>
              <p:nvPr userDrawn="1"/>
            </p:nvPicPr>
            <p:blipFill>
              <a:blip r:embed="rId4"/>
              <a:stretch>
                <a:fillRect/>
              </a:stretch>
            </p:blipFill>
            <p:spPr>
              <a:xfrm>
                <a:off x="694964" y="5405276"/>
                <a:ext cx="155034" cy="155034"/>
              </a:xfrm>
              <a:prstGeom prst="rect">
                <a:avLst/>
              </a:prstGeom>
            </p:spPr>
          </p:pic>
        </p:grpSp>
        <p:grpSp>
          <p:nvGrpSpPr>
            <p:cNvPr id="17" name="Group 16"/>
            <p:cNvGrpSpPr/>
            <p:nvPr userDrawn="1"/>
          </p:nvGrpSpPr>
          <p:grpSpPr>
            <a:xfrm>
              <a:off x="623888" y="5752692"/>
              <a:ext cx="289249" cy="289249"/>
              <a:chOff x="623888" y="5752692"/>
              <a:chExt cx="289249" cy="289249"/>
            </a:xfrm>
          </p:grpSpPr>
          <p:sp>
            <p:nvSpPr>
              <p:cNvPr id="15" name="Oval 14"/>
              <p:cNvSpPr/>
              <p:nvPr userDrawn="1"/>
            </p:nvSpPr>
            <p:spPr>
              <a:xfrm>
                <a:off x="623888" y="575269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5500" y="5793581"/>
                <a:ext cx="167706" cy="194467"/>
              </a:xfrm>
              <a:prstGeom prst="rect">
                <a:avLst/>
              </a:prstGeom>
            </p:spPr>
          </p:pic>
        </p:grpSp>
      </p:grpSp>
    </p:spTree>
    <p:extLst>
      <p:ext uri="{BB962C8B-B14F-4D97-AF65-F5344CB8AC3E}">
        <p14:creationId xmlns:p14="http://schemas.microsoft.com/office/powerpoint/2010/main" val="19151908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986648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2935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11561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8782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1857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3582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889674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201907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46349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820423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30880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961250"/>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6144161"/>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55587605"/>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8896750"/>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36725370"/>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665918753"/>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607363"/>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0605039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3178939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85864243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8004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50160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1261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4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17771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937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image" Target="../media/image1.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88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175846"/>
            <a:ext cx="9692420" cy="668216"/>
          </a:xfrm>
          <a:prstGeom prst="rect">
            <a:avLst/>
          </a:prstGeom>
        </p:spPr>
        <p:txBody>
          <a:bodyPr vert="horz" lIns="0" tIns="0" rIns="0" bIns="0" rtlCol="0" anchor="b" anchorCtr="0">
            <a:noAutofit/>
          </a:bodyPr>
          <a:lstStyle/>
          <a:p>
            <a:r>
              <a:rPr lang="en-US" noProof="0"/>
              <a:t>Click to edit Master title style</a:t>
            </a:r>
          </a:p>
        </p:txBody>
      </p:sp>
      <p:sp>
        <p:nvSpPr>
          <p:cNvPr id="3" name="Text Placeholder 2"/>
          <p:cNvSpPr>
            <a:spLocks noGrp="1"/>
          </p:cNvSpPr>
          <p:nvPr>
            <p:ph type="body" idx="1"/>
          </p:nvPr>
        </p:nvSpPr>
        <p:spPr>
          <a:xfrm>
            <a:off x="623887" y="1793631"/>
            <a:ext cx="9692421" cy="4562720"/>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4038600" y="6393421"/>
            <a:ext cx="4114800" cy="365125"/>
          </a:xfrm>
          <a:prstGeom prst="rect">
            <a:avLst/>
          </a:prstGeom>
        </p:spPr>
        <p:txBody>
          <a:bodyPr vert="horz" lIns="0" tIns="0" rIns="0" bIns="0" rtlCol="0" anchor="ctr" anchorCtr="0"/>
          <a:lstStyle>
            <a:lvl1pPr algn="ctr">
              <a:defRPr sz="800">
                <a:solidFill>
                  <a:schemeClr val="tx2"/>
                </a:solidFill>
              </a:defRPr>
            </a:lvl1pPr>
          </a:lstStyle>
          <a:p>
            <a:endParaRPr lang="en-US" noProof="0"/>
          </a:p>
        </p:txBody>
      </p:sp>
      <p:sp>
        <p:nvSpPr>
          <p:cNvPr id="6" name="Slide Number Placeholder 5"/>
          <p:cNvSpPr>
            <a:spLocks noGrp="1"/>
          </p:cNvSpPr>
          <p:nvPr>
            <p:ph type="sldNum" sz="quarter" idx="4"/>
          </p:nvPr>
        </p:nvSpPr>
        <p:spPr>
          <a:xfrm>
            <a:off x="11070431" y="6393421"/>
            <a:ext cx="497682" cy="365125"/>
          </a:xfrm>
          <a:prstGeom prst="rect">
            <a:avLst/>
          </a:prstGeom>
        </p:spPr>
        <p:txBody>
          <a:bodyPr vert="horz" lIns="0" tIns="0" rIns="0" bIns="0" rtlCol="0" anchor="ctr" anchorCtr="0"/>
          <a:lstStyle>
            <a:lvl1pPr algn="r">
              <a:defRPr sz="800">
                <a:solidFill>
                  <a:schemeClr val="tx2"/>
                </a:solidFill>
              </a:defRPr>
            </a:lvl1pPr>
          </a:lstStyle>
          <a:p>
            <a:fld id="{04095909-DC86-4C28-AD6E-431C997D4893}" type="slidenum">
              <a:rPr lang="en-US" noProof="0" smtClean="0"/>
              <a:pPr/>
              <a:t>‹#›</a:t>
            </a:fld>
            <a:endParaRPr lang="en-US" noProof="0"/>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May 7, 2019</a:t>
            </a:fld>
            <a:endParaRPr lang="en-US" noProof="0"/>
          </a:p>
        </p:txBody>
      </p:sp>
      <p:sp>
        <p:nvSpPr>
          <p:cNvPr id="12" name="TextBox 11"/>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a:solidFill>
                  <a:schemeClr val="tx2"/>
                </a:solidFill>
              </a:rPr>
              <a:t>© Finastra  </a:t>
            </a:r>
            <a:r>
              <a:rPr lang="en-US" sz="800" b="0" baseline="0" noProof="0">
                <a:solidFill>
                  <a:schemeClr val="tx2"/>
                </a:solidFill>
              </a:rPr>
              <a:t>|</a:t>
            </a:r>
            <a:endParaRPr lang="en-US" sz="800" b="1" noProof="0">
              <a:solidFill>
                <a:schemeClr val="tx2"/>
              </a:solidFill>
            </a:endParaRPr>
          </a:p>
        </p:txBody>
      </p:sp>
    </p:spTree>
    <p:extLst>
      <p:ext uri="{BB962C8B-B14F-4D97-AF65-F5344CB8AC3E}">
        <p14:creationId xmlns:p14="http://schemas.microsoft.com/office/powerpoint/2010/main" val="3940234911"/>
      </p:ext>
    </p:extLst>
  </p:cSld>
  <p:clrMap bg1="lt1" tx1="dk1" bg2="lt2" tx2="dk2" accent1="accent1" accent2="accent2" accent3="accent3" accent4="accent4" accent5="accent5" accent6="accent6" hlink="hlink" folHlink="folHlink"/>
  <p:sldLayoutIdLst>
    <p:sldLayoutId id="2147484884" r:id="rId1"/>
    <p:sldLayoutId id="2147484885" r:id="rId2"/>
    <p:sldLayoutId id="2147484886" r:id="rId3"/>
    <p:sldLayoutId id="2147484887" r:id="rId4"/>
    <p:sldLayoutId id="2147484888" r:id="rId5"/>
    <p:sldLayoutId id="2147484889" r:id="rId6"/>
    <p:sldLayoutId id="2147484890" r:id="rId7"/>
    <p:sldLayoutId id="2147484891" r:id="rId8"/>
    <p:sldLayoutId id="2147484892" r:id="rId9"/>
  </p:sldLayoutIdLst>
  <p:hf hdr="0" ftr="0"/>
  <p:txStyles>
    <p:titleStyle>
      <a:lvl1pPr algn="l" defTabSz="914400" rtl="0" eaLnBrk="1" latinLnBrk="0" hangingPunct="1">
        <a:lnSpc>
          <a:spcPct val="80000"/>
        </a:lnSpc>
        <a:spcBef>
          <a:spcPct val="0"/>
        </a:spcBef>
        <a:buNone/>
        <a:defRPr sz="2400" b="1" kern="1200" cap="all"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None/>
        <a:defRPr sz="1800" kern="1200">
          <a:solidFill>
            <a:schemeClr val="tx2"/>
          </a:solidFill>
          <a:latin typeface="+mn-lt"/>
          <a:ea typeface="+mn-ea"/>
          <a:cs typeface="+mn-cs"/>
        </a:defRPr>
      </a:lvl1pPr>
      <a:lvl2pPr marL="165100" indent="-165100" algn="l" defTabSz="914400" rtl="0" eaLnBrk="1" latinLnBrk="0" hangingPunct="1">
        <a:lnSpc>
          <a:spcPct val="90000"/>
        </a:lnSpc>
        <a:spcBef>
          <a:spcPts val="600"/>
        </a:spcBef>
        <a:buClr>
          <a:schemeClr val="tx2"/>
        </a:buClr>
        <a:buFont typeface="Arial" panose="020B0604020202020204" pitchFamily="34" charset="0"/>
        <a:buChar char="•"/>
        <a:defRPr sz="1600" kern="1200">
          <a:solidFill>
            <a:schemeClr val="tx2"/>
          </a:solidFill>
          <a:latin typeface="+mn-lt"/>
          <a:ea typeface="+mn-ea"/>
          <a:cs typeface="+mn-cs"/>
        </a:defRPr>
      </a:lvl2pPr>
      <a:lvl3pPr marL="395288" indent="-15875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2"/>
          </a:solidFill>
          <a:latin typeface="+mn-lt"/>
          <a:ea typeface="+mn-ea"/>
          <a:cs typeface="+mn-cs"/>
        </a:defRPr>
      </a:lvl3pPr>
      <a:lvl4pPr marL="587375" indent="-144463"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4pPr>
      <a:lvl5pPr marL="766763" indent="-153988"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72">
          <p15:clr>
            <a:srgbClr val="F26B43"/>
          </p15:clr>
        </p15:guide>
        <p15:guide id="2" pos="393">
          <p15:clr>
            <a:srgbClr val="F26B43"/>
          </p15:clr>
        </p15:guide>
        <p15:guide id="3" pos="7287">
          <p15:clr>
            <a:srgbClr val="F26B43"/>
          </p15:clr>
        </p15:guide>
        <p15:guide id="4" orient="horz" pos="4020">
          <p15:clr>
            <a:srgbClr val="F26B43"/>
          </p15:clr>
        </p15:guide>
        <p15:guide id="5" orient="horz" pos="1139">
          <p15:clr>
            <a:srgbClr val="F26B43"/>
          </p15:clr>
        </p15:guide>
        <p15:guide id="6" orient="horz" pos="482">
          <p15:clr>
            <a:srgbClr val="F26B43"/>
          </p15:clr>
        </p15:guide>
        <p15:guide id="7" pos="39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44986359"/>
      </p:ext>
    </p:extLst>
  </p:cSld>
  <p:clrMap bg1="lt1" tx1="dk1" bg2="lt2" tx2="dk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 id="2147484905" r:id="rId12"/>
    <p:sldLayoutId id="2147484906" r:id="rId13"/>
    <p:sldLayoutId id="2147484907" r:id="rId14"/>
    <p:sldLayoutId id="2147484908" r:id="rId15"/>
    <p:sldLayoutId id="2147484909" r:id="rId16"/>
    <p:sldLayoutId id="2147484910" r:id="rId17"/>
    <p:sldLayoutId id="2147484911" r:id="rId18"/>
    <p:sldLayoutId id="2147484912" r:id="rId19"/>
    <p:sldLayoutId id="2147484913" r:id="rId20"/>
    <p:sldLayoutId id="2147484914" r:id="rId21"/>
    <p:sldLayoutId id="2147484915" r:id="rId22"/>
    <p:sldLayoutId id="2147484916" r:id="rId23"/>
    <p:sldLayoutId id="2147484917" r:id="rId24"/>
    <p:sldLayoutId id="2147484918" r:id="rId25"/>
    <p:sldLayoutId id="2147484919" r:id="rId26"/>
    <p:sldLayoutId id="2147484920" r:id="rId27"/>
    <p:sldLayoutId id="2147484921" r:id="rId28"/>
    <p:sldLayoutId id="2147484922" r:id="rId29"/>
    <p:sldLayoutId id="2147484923" r:id="rId30"/>
    <p:sldLayoutId id="214748492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52.png"/><Relationship Id="rId1" Type="http://schemas.openxmlformats.org/officeDocument/2006/relationships/slideLayout" Target="../slideLayouts/slideLayout6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piconnector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experience.dynamics.com/insider"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hyperlink" Target="https://aka.ms/flow-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40.xml.rels><?xml version="1.0" encoding="UTF-8" standalone="yes"?>
<Relationships xmlns="http://schemas.openxmlformats.org/package/2006/relationships"><Relationship Id="rId3" Type="http://schemas.openxmlformats.org/officeDocument/2006/relationships/hyperlink" Target="https://experience.dynamics.com/insider"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hyperlink" Target="https://mybuild.microsoft.com/" TargetMode="External"/><Relationship Id="rId2" Type="http://schemas.openxmlformats.org/officeDocument/2006/relationships/image" Target="../media/image2.png"/><Relationship Id="rId1" Type="http://schemas.openxmlformats.org/officeDocument/2006/relationships/slideLayout" Target="../slideLayouts/slideLayout76.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82740"/>
      </p:ext>
    </p:extLst>
  </p:cSld>
  <p:clrMapOvr>
    <a:masterClrMapping/>
  </p:clrMapOvr>
  <p:transition>
    <p:fade/>
  </p:transition>
</p:sld>
</file>

<file path=ppt/slides/slide1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ynamics365cdn.azureedge.net/cvt-a1092e06421b8029a59be94f22e204a1dcb310481e0f712dedd974fea556202b/pictures/pages/business-application-platform/Microsoft-Flow_630x472.png">
            <a:extLst>
              <a:ext uri="{FF2B5EF4-FFF2-40B4-BE49-F238E27FC236}">
                <a16:creationId xmlns:a16="http://schemas.microsoft.com/office/drawing/2014/main" id="{F9BF66DB-5E84-4F04-B9B1-4F34C816D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 y="609600"/>
            <a:ext cx="8998932" cy="6742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lstStyle/>
          <a:p>
            <a:r>
              <a:rPr lang="en-US" b="1"/>
              <a:t>Automate your apps with Microsoft Flow</a:t>
            </a:r>
          </a:p>
        </p:txBody>
      </p:sp>
      <p:sp>
        <p:nvSpPr>
          <p:cNvPr id="4" name="TextBox 3">
            <a:extLst>
              <a:ext uri="{FF2B5EF4-FFF2-40B4-BE49-F238E27FC236}">
                <a16:creationId xmlns:a16="http://schemas.microsoft.com/office/drawing/2014/main" id="{20B18ACB-3487-4A48-A3A7-DEE5B8605F6C}"/>
              </a:ext>
            </a:extLst>
          </p:cNvPr>
          <p:cNvSpPr txBox="1"/>
          <p:nvPr/>
        </p:nvSpPr>
        <p:spPr>
          <a:xfrm>
            <a:off x="8801101" y="1249681"/>
            <a:ext cx="3299460" cy="5428912"/>
          </a:xfrm>
          <a:prstGeom prst="rect">
            <a:avLst/>
          </a:prstGeom>
          <a:noFill/>
        </p:spPr>
        <p:txBody>
          <a:bodyPr wrap="square" lIns="0" tIns="0" rIns="0" bIns="0" rtlCol="0" anchor="ctr">
            <a:noAutofit/>
          </a:bodyPr>
          <a:lstStyle/>
          <a:p>
            <a:pPr algn="ctr"/>
            <a:r>
              <a:rPr lang="en-US" sz="2400"/>
              <a:t>Connect your apps and business processes with automated workflows that connect to more than 200 services out of the box.</a:t>
            </a:r>
          </a:p>
        </p:txBody>
      </p:sp>
      <p:grpSp>
        <p:nvGrpSpPr>
          <p:cNvPr id="9" name="Group 8">
            <a:extLst>
              <a:ext uri="{FF2B5EF4-FFF2-40B4-BE49-F238E27FC236}">
                <a16:creationId xmlns:a16="http://schemas.microsoft.com/office/drawing/2014/main" id="{C9609CE3-7F30-450B-A6CC-C2564E325B9B}"/>
              </a:ext>
            </a:extLst>
          </p:cNvPr>
          <p:cNvGrpSpPr/>
          <p:nvPr/>
        </p:nvGrpSpPr>
        <p:grpSpPr>
          <a:xfrm>
            <a:off x="10707472" y="179407"/>
            <a:ext cx="901916" cy="1208444"/>
            <a:chOff x="11152778" y="129363"/>
            <a:chExt cx="901916" cy="1208444"/>
          </a:xfrm>
        </p:grpSpPr>
        <p:sp>
          <p:nvSpPr>
            <p:cNvPr id="10" name="Rectangle 9">
              <a:extLst>
                <a:ext uri="{FF2B5EF4-FFF2-40B4-BE49-F238E27FC236}">
                  <a16:creationId xmlns:a16="http://schemas.microsoft.com/office/drawing/2014/main" id="{780FC3EF-F8B2-4663-862A-006EAF5BFD85}"/>
                </a:ext>
              </a:extLst>
            </p:cNvPr>
            <p:cNvSpPr/>
            <p:nvPr/>
          </p:nvSpPr>
          <p:spPr>
            <a:xfrm>
              <a:off x="11152778" y="814587"/>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sp>
          <p:nvSpPr>
            <p:cNvPr id="11" name="Freeform 5">
              <a:extLst>
                <a:ext uri="{FF2B5EF4-FFF2-40B4-BE49-F238E27FC236}">
                  <a16:creationId xmlns:a16="http://schemas.microsoft.com/office/drawing/2014/main" id="{15FD35BD-B24D-49DA-9EEA-61C4D1D74649}"/>
                </a:ext>
              </a:extLst>
            </p:cNvPr>
            <p:cNvSpPr>
              <a:spLocks/>
            </p:cNvSpPr>
            <p:nvPr/>
          </p:nvSpPr>
          <p:spPr bwMode="auto">
            <a:xfrm>
              <a:off x="11152778" y="129363"/>
              <a:ext cx="901916" cy="59376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DF34606B-26E7-4BFE-9021-12A0B27C8A2C}"/>
                </a:ext>
              </a:extLst>
            </p:cNvPr>
            <p:cNvSpPr>
              <a:spLocks noEditPoints="1"/>
            </p:cNvSpPr>
            <p:nvPr/>
          </p:nvSpPr>
          <p:spPr bwMode="auto">
            <a:xfrm>
              <a:off x="11152778" y="277100"/>
              <a:ext cx="689453" cy="53748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763631323"/>
      </p:ext>
    </p:extLst>
  </p:cSld>
  <p:clrMapOvr>
    <a:masterClrMapping/>
  </p:clrMapOvr>
  <p:transition>
    <p:fade/>
  </p:transition>
</p:sld>
</file>

<file path=ppt/slides/slide1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a:extLst>
              <a:ext uri="{FF2B5EF4-FFF2-40B4-BE49-F238E27FC236}">
                <a16:creationId xmlns:a16="http://schemas.microsoft.com/office/drawing/2014/main" id="{F7E4371C-9095-D746-8AF5-3A3DDD80AA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95909-DC86-4C28-AD6E-431C997D4893}" type="slidenum">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sp>
        <p:nvSpPr>
          <p:cNvPr id="16" name="Date Placeholder 3">
            <a:extLst>
              <a:ext uri="{FF2B5EF4-FFF2-40B4-BE49-F238E27FC236}">
                <a16:creationId xmlns:a16="http://schemas.microsoft.com/office/drawing/2014/main" id="{216DE889-1010-C047-B7E7-86BA700901F4}"/>
              </a:ext>
            </a:extLst>
          </p:cNvPr>
          <p:cNvSpPr>
            <a:spLocks noGrp="1"/>
          </p:cNvSpPr>
          <p:nvPr>
            <p:ph type="dt" sz="half" idx="2"/>
          </p:nvPr>
        </p:nvSpPr>
        <p:spPr>
          <a:prstGeom prst="rect">
            <a:avLst/>
          </a:prstGeom>
        </p:spPr>
        <p:txBody>
          <a:bodyPr vert="horz" lIns="0" tIns="0" rIns="0" bIns="0" rtlCol="0" anchor="ctr" anchorCtr="0"/>
          <a:lstStyle>
            <a:lvl1pPr algn="l">
              <a:defRPr sz="80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May 7, 2019</a:t>
            </a:r>
          </a:p>
        </p:txBody>
      </p:sp>
      <p:grpSp>
        <p:nvGrpSpPr>
          <p:cNvPr id="8" name="Group 7">
            <a:extLst>
              <a:ext uri="{FF2B5EF4-FFF2-40B4-BE49-F238E27FC236}">
                <a16:creationId xmlns:a16="http://schemas.microsoft.com/office/drawing/2014/main" id="{6C49F961-4365-6D4E-8351-18A5339453AB}"/>
              </a:ext>
            </a:extLst>
          </p:cNvPr>
          <p:cNvGrpSpPr/>
          <p:nvPr/>
        </p:nvGrpSpPr>
        <p:grpSpPr>
          <a:xfrm>
            <a:off x="3990688" y="2521548"/>
            <a:ext cx="4370336" cy="1840159"/>
            <a:chOff x="6122371" y="2799995"/>
            <a:chExt cx="4834596" cy="1840159"/>
          </a:xfrm>
        </p:grpSpPr>
        <p:sp>
          <p:nvSpPr>
            <p:cNvPr id="9" name="TextBox 8">
              <a:extLst>
                <a:ext uri="{FF2B5EF4-FFF2-40B4-BE49-F238E27FC236}">
                  <a16:creationId xmlns:a16="http://schemas.microsoft.com/office/drawing/2014/main" id="{9973356C-136D-1C44-A64C-B96CD405E2CA}"/>
                </a:ext>
              </a:extLst>
            </p:cNvPr>
            <p:cNvSpPr txBox="1"/>
            <p:nvPr/>
          </p:nvSpPr>
          <p:spPr>
            <a:xfrm>
              <a:off x="6122371" y="2963513"/>
              <a:ext cx="4834596" cy="150924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C136A1"/>
                  </a:solidFill>
                  <a:effectLst/>
                  <a:uLnTx/>
                  <a:uFillTx/>
                  <a:latin typeface="Arial"/>
                  <a:ea typeface="+mn-ea"/>
                  <a:cs typeface="+mn-cs"/>
                </a:rPr>
                <a:t>JOEY WHITE</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414141"/>
                  </a:solidFill>
                  <a:effectLst/>
                  <a:uLnTx/>
                  <a:uFillTx/>
                  <a:latin typeface="Arial"/>
                  <a:ea typeface="+mn-ea"/>
                  <a:cs typeface="+mn-cs"/>
                </a:rPr>
                <a:t>Chief Enterprise </a:t>
              </a:r>
              <a:br>
                <a:rPr kumimoji="0" lang="en-US" sz="2200" b="0" i="0" u="none" strike="noStrike" kern="1200" cap="none" spc="0" normalizeH="0" baseline="0" noProof="0">
                  <a:ln>
                    <a:noFill/>
                  </a:ln>
                  <a:solidFill>
                    <a:srgbClr val="414141"/>
                  </a:solidFill>
                  <a:effectLst/>
                  <a:uLnTx/>
                  <a:uFillTx/>
                  <a:latin typeface="Arial"/>
                  <a:ea typeface="+mn-ea"/>
                  <a:cs typeface="+mn-cs"/>
                </a:rPr>
              </a:br>
              <a:r>
                <a:rPr kumimoji="0" lang="en-US" sz="2200" b="0" i="0" u="none" strike="noStrike" kern="1200" cap="none" spc="0" normalizeH="0" baseline="0" noProof="0">
                  <a:ln>
                    <a:noFill/>
                  </a:ln>
                  <a:solidFill>
                    <a:srgbClr val="414141"/>
                  </a:solidFill>
                  <a:effectLst/>
                  <a:uLnTx/>
                  <a:uFillTx/>
                  <a:latin typeface="Arial"/>
                  <a:ea typeface="+mn-ea"/>
                  <a:cs typeface="+mn-cs"/>
                </a:rPr>
                <a:t>Architecture Officer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414141"/>
                  </a:solidFill>
                  <a:effectLst/>
                  <a:uLnTx/>
                  <a:uFillTx/>
                  <a:latin typeface="Arial"/>
                  <a:ea typeface="+mn-ea"/>
                  <a:cs typeface="+mn-cs"/>
                </a:rPr>
                <a:t>Finastra</a:t>
              </a:r>
            </a:p>
          </p:txBody>
        </p:sp>
        <p:cxnSp>
          <p:nvCxnSpPr>
            <p:cNvPr id="10" name="Straight Connector 9">
              <a:extLst>
                <a:ext uri="{FF2B5EF4-FFF2-40B4-BE49-F238E27FC236}">
                  <a16:creationId xmlns:a16="http://schemas.microsoft.com/office/drawing/2014/main" id="{0D84FFEB-6478-E045-A9DB-622CC5D1671C}"/>
                </a:ext>
              </a:extLst>
            </p:cNvPr>
            <p:cNvCxnSpPr>
              <a:cxnSpLocks/>
            </p:cNvCxnSpPr>
            <p:nvPr/>
          </p:nvCxnSpPr>
          <p:spPr>
            <a:xfrm>
              <a:off x="6122371" y="2799995"/>
              <a:ext cx="483459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7F903DF-1D74-1F4C-82F1-9035EC469060}"/>
                </a:ext>
              </a:extLst>
            </p:cNvPr>
            <p:cNvCxnSpPr>
              <a:cxnSpLocks/>
            </p:cNvCxnSpPr>
            <p:nvPr/>
          </p:nvCxnSpPr>
          <p:spPr>
            <a:xfrm>
              <a:off x="6122371" y="4640154"/>
              <a:ext cx="483459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2C1EBD4B-1B05-6C46-ABDC-810CAB019D25}"/>
              </a:ext>
            </a:extLst>
          </p:cNvPr>
          <p:cNvPicPr>
            <a:picLocks/>
          </p:cNvPicPr>
          <p:nvPr/>
        </p:nvPicPr>
        <p:blipFill>
          <a:blip r:embed="rId2"/>
          <a:stretch>
            <a:fillRect/>
          </a:stretch>
        </p:blipFill>
        <p:spPr>
          <a:xfrm>
            <a:off x="735437" y="1808163"/>
            <a:ext cx="2880000" cy="2880000"/>
          </a:xfrm>
          <a:prstGeom prst="ellipse">
            <a:avLst/>
          </a:prstGeom>
          <a:solidFill>
            <a:schemeClr val="tx2">
              <a:lumMod val="20000"/>
              <a:lumOff val="80000"/>
            </a:schemeClr>
          </a:solidFill>
          <a:ln w="38100">
            <a:solidFill>
              <a:schemeClr val="accent2"/>
            </a:solidFill>
          </a:ln>
        </p:spPr>
      </p:pic>
    </p:spTree>
    <p:extLst>
      <p:ext uri="{BB962C8B-B14F-4D97-AF65-F5344CB8AC3E}">
        <p14:creationId xmlns:p14="http://schemas.microsoft.com/office/powerpoint/2010/main" val="32390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CFBA4E-4FF0-4504-AF8C-59F01FDE29EA}"/>
              </a:ext>
            </a:extLst>
          </p:cNvPr>
          <p:cNvSpPr>
            <a:spLocks noGrp="1"/>
          </p:cNvSpPr>
          <p:nvPr>
            <p:ph type="title"/>
          </p:nvPr>
        </p:nvSpPr>
        <p:spPr/>
        <p:txBody>
          <a:bodyPr/>
          <a:lstStyle/>
          <a:p>
            <a:r>
              <a:rPr lang="en-GB"/>
              <a:t>Innovate FASTER, Integrate broader WITH </a:t>
            </a:r>
            <a:r>
              <a:rPr lang="en-GB" err="1"/>
              <a:t>Fusionfabric.cloud</a:t>
            </a:r>
            <a:r>
              <a:rPr lang="en-GB" b="0"/>
              <a:t>​</a:t>
            </a:r>
            <a:endParaRPr lang="en-US"/>
          </a:p>
        </p:txBody>
      </p:sp>
      <p:sp>
        <p:nvSpPr>
          <p:cNvPr id="5" name="Slide Number Placeholder 4">
            <a:extLst>
              <a:ext uri="{FF2B5EF4-FFF2-40B4-BE49-F238E27FC236}">
                <a16:creationId xmlns:a16="http://schemas.microsoft.com/office/drawing/2014/main" id="{6B96E9FD-6B69-40D4-8390-EF89E0A86F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95909-DC86-4C28-AD6E-431C997D4893}" type="slidenum">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sp>
        <p:nvSpPr>
          <p:cNvPr id="6" name="Date Placeholder 5">
            <a:extLst>
              <a:ext uri="{FF2B5EF4-FFF2-40B4-BE49-F238E27FC236}">
                <a16:creationId xmlns:a16="http://schemas.microsoft.com/office/drawing/2014/main" id="{C6532258-FCB0-448C-B543-75C766B71C04}"/>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2C19FE-D082-4640-BFED-203C0E583774}" type="datetime4">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7, 2019</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sp>
        <p:nvSpPr>
          <p:cNvPr id="7" name="Rectangle 6">
            <a:extLst>
              <a:ext uri="{FF2B5EF4-FFF2-40B4-BE49-F238E27FC236}">
                <a16:creationId xmlns:a16="http://schemas.microsoft.com/office/drawing/2014/main" id="{344295E8-56A2-6346-A451-09E6422DA368}"/>
              </a:ext>
            </a:extLst>
          </p:cNvPr>
          <p:cNvSpPr/>
          <p:nvPr/>
        </p:nvSpPr>
        <p:spPr>
          <a:xfrm>
            <a:off x="623888" y="3342461"/>
            <a:ext cx="2703755"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Change with confidence</a:t>
            </a:r>
          </a:p>
        </p:txBody>
      </p:sp>
      <p:sp>
        <p:nvSpPr>
          <p:cNvPr id="9" name="Rectangle 8">
            <a:extLst>
              <a:ext uri="{FF2B5EF4-FFF2-40B4-BE49-F238E27FC236}">
                <a16:creationId xmlns:a16="http://schemas.microsoft.com/office/drawing/2014/main" id="{097FAC1A-B48F-C34E-A5EF-641632735F3C}"/>
              </a:ext>
            </a:extLst>
          </p:cNvPr>
          <p:cNvSpPr/>
          <p:nvPr/>
        </p:nvSpPr>
        <p:spPr>
          <a:xfrm>
            <a:off x="623888" y="2226202"/>
            <a:ext cx="270375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Deliver apps quickly</a:t>
            </a:r>
          </a:p>
        </p:txBody>
      </p:sp>
      <p:sp>
        <p:nvSpPr>
          <p:cNvPr id="10" name="Rectangle 9">
            <a:extLst>
              <a:ext uri="{FF2B5EF4-FFF2-40B4-BE49-F238E27FC236}">
                <a16:creationId xmlns:a16="http://schemas.microsoft.com/office/drawing/2014/main" id="{6C0324DF-F062-2143-A147-0E6C60D32959}"/>
              </a:ext>
            </a:extLst>
          </p:cNvPr>
          <p:cNvSpPr/>
          <p:nvPr/>
        </p:nvSpPr>
        <p:spPr>
          <a:xfrm>
            <a:off x="623889" y="4458719"/>
            <a:ext cx="2703755"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Partner with confidence</a:t>
            </a:r>
          </a:p>
        </p:txBody>
      </p:sp>
      <p:pic>
        <p:nvPicPr>
          <p:cNvPr id="3" name="Picture 2">
            <a:extLst>
              <a:ext uri="{FF2B5EF4-FFF2-40B4-BE49-F238E27FC236}">
                <a16:creationId xmlns:a16="http://schemas.microsoft.com/office/drawing/2014/main" id="{3CB760A5-C449-4F9C-BBC3-FD424F76111B}"/>
              </a:ext>
            </a:extLst>
          </p:cNvPr>
          <p:cNvPicPr>
            <a:picLocks noChangeAspect="1"/>
          </p:cNvPicPr>
          <p:nvPr/>
        </p:nvPicPr>
        <p:blipFill>
          <a:blip r:embed="rId3"/>
          <a:stretch>
            <a:fillRect/>
          </a:stretch>
        </p:blipFill>
        <p:spPr>
          <a:xfrm>
            <a:off x="3858937" y="1002150"/>
            <a:ext cx="6989460" cy="5756396"/>
          </a:xfrm>
          <a:prstGeom prst="rect">
            <a:avLst/>
          </a:prstGeom>
        </p:spPr>
      </p:pic>
    </p:spTree>
    <p:extLst>
      <p:ext uri="{BB962C8B-B14F-4D97-AF65-F5344CB8AC3E}">
        <p14:creationId xmlns:p14="http://schemas.microsoft.com/office/powerpoint/2010/main" val="2449919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EB24CA8-B767-8846-8903-274BC3C6CEF3}"/>
              </a:ext>
            </a:extLst>
          </p:cNvPr>
          <p:cNvSpPr/>
          <p:nvPr/>
        </p:nvSpPr>
        <p:spPr>
          <a:xfrm>
            <a:off x="4480117" y="4271430"/>
            <a:ext cx="7087996" cy="203951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 name="Title 3">
            <a:extLst>
              <a:ext uri="{FF2B5EF4-FFF2-40B4-BE49-F238E27FC236}">
                <a16:creationId xmlns:a16="http://schemas.microsoft.com/office/drawing/2014/main" id="{34E05C36-8140-4BA6-9828-5DE409D5408F}"/>
              </a:ext>
            </a:extLst>
          </p:cNvPr>
          <p:cNvSpPr>
            <a:spLocks noGrp="1"/>
          </p:cNvSpPr>
          <p:nvPr>
            <p:ph type="title"/>
          </p:nvPr>
        </p:nvSpPr>
        <p:spPr/>
        <p:txBody>
          <a:bodyPr/>
          <a:lstStyle/>
          <a:p>
            <a:r>
              <a:rPr lang="en-US" dirty="0" err="1"/>
              <a:t>Fusionfabric.cloud</a:t>
            </a:r>
            <a:r>
              <a:rPr lang="en-US" dirty="0"/>
              <a:t>—</a:t>
            </a:r>
            <a:r>
              <a:rPr lang="en-US" dirty="0" err="1"/>
              <a:t>api</a:t>
            </a:r>
            <a:r>
              <a:rPr lang="en-US" dirty="0"/>
              <a:t> platform</a:t>
            </a:r>
          </a:p>
        </p:txBody>
      </p:sp>
      <p:sp>
        <p:nvSpPr>
          <p:cNvPr id="51" name="TextBox 50">
            <a:extLst>
              <a:ext uri="{FF2B5EF4-FFF2-40B4-BE49-F238E27FC236}">
                <a16:creationId xmlns:a16="http://schemas.microsoft.com/office/drawing/2014/main" id="{353008AB-8BFC-7949-A624-7EB56EC5DECC}"/>
              </a:ext>
            </a:extLst>
          </p:cNvPr>
          <p:cNvSpPr txBox="1"/>
          <p:nvPr/>
        </p:nvSpPr>
        <p:spPr>
          <a:xfrm>
            <a:off x="5939255" y="1876270"/>
            <a:ext cx="1066800" cy="234582"/>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Publish</a:t>
            </a:r>
          </a:p>
        </p:txBody>
      </p:sp>
      <p:sp>
        <p:nvSpPr>
          <p:cNvPr id="53" name="TextBox 52">
            <a:extLst>
              <a:ext uri="{FF2B5EF4-FFF2-40B4-BE49-F238E27FC236}">
                <a16:creationId xmlns:a16="http://schemas.microsoft.com/office/drawing/2014/main" id="{FBFC25C6-9649-6E44-9B2C-9765CDA64F5E}"/>
              </a:ext>
            </a:extLst>
          </p:cNvPr>
          <p:cNvSpPr txBox="1"/>
          <p:nvPr/>
        </p:nvSpPr>
        <p:spPr>
          <a:xfrm>
            <a:off x="8213558" y="3678965"/>
            <a:ext cx="1018452" cy="234582"/>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Consent</a:t>
            </a:r>
          </a:p>
        </p:txBody>
      </p:sp>
      <p:cxnSp>
        <p:nvCxnSpPr>
          <p:cNvPr id="125" name="Straight Arrow Connector 124">
            <a:extLst>
              <a:ext uri="{FF2B5EF4-FFF2-40B4-BE49-F238E27FC236}">
                <a16:creationId xmlns:a16="http://schemas.microsoft.com/office/drawing/2014/main" id="{079E83E1-9836-464F-A3ED-E329FBD56C8D}"/>
              </a:ext>
            </a:extLst>
          </p:cNvPr>
          <p:cNvCxnSpPr>
            <a:cxnSpLocks/>
          </p:cNvCxnSpPr>
          <p:nvPr/>
        </p:nvCxnSpPr>
        <p:spPr>
          <a:xfrm flipH="1">
            <a:off x="8816295" y="1768432"/>
            <a:ext cx="1314570" cy="0"/>
          </a:xfrm>
          <a:prstGeom prst="straightConnector1">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9664D0D-D810-7144-B688-E07E5CE5857D}"/>
              </a:ext>
            </a:extLst>
          </p:cNvPr>
          <p:cNvSpPr txBox="1"/>
          <p:nvPr/>
        </p:nvSpPr>
        <p:spPr>
          <a:xfrm>
            <a:off x="9058134" y="1876270"/>
            <a:ext cx="1066800" cy="243745"/>
          </a:xfrm>
          <a:prstGeom prst="rect">
            <a:avLst/>
          </a:prstGeom>
          <a:noFill/>
        </p:spPr>
        <p:txBody>
          <a:bodyPr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Purchase</a:t>
            </a:r>
          </a:p>
        </p:txBody>
      </p:sp>
      <p:sp>
        <p:nvSpPr>
          <p:cNvPr id="38" name="Rectangle 37">
            <a:extLst>
              <a:ext uri="{FF2B5EF4-FFF2-40B4-BE49-F238E27FC236}">
                <a16:creationId xmlns:a16="http://schemas.microsoft.com/office/drawing/2014/main" id="{27FCA9DB-DB28-8D4C-ADDD-35747D2DE2BF}"/>
              </a:ext>
            </a:extLst>
          </p:cNvPr>
          <p:cNvSpPr/>
          <p:nvPr/>
        </p:nvSpPr>
        <p:spPr>
          <a:xfrm>
            <a:off x="4503493" y="3168858"/>
            <a:ext cx="1800000" cy="900000"/>
          </a:xfrm>
          <a:prstGeom prst="rect">
            <a:avLst/>
          </a:prstGeom>
          <a:ln cap="rnd">
            <a:solidFill>
              <a:schemeClr val="accent2"/>
            </a:solidFill>
            <a:prstDash val="solid"/>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Sandbox Tenant</a:t>
            </a:r>
          </a:p>
        </p:txBody>
      </p:sp>
      <p:sp>
        <p:nvSpPr>
          <p:cNvPr id="34" name="Rectangle 33">
            <a:extLst>
              <a:ext uri="{FF2B5EF4-FFF2-40B4-BE49-F238E27FC236}">
                <a16:creationId xmlns:a16="http://schemas.microsoft.com/office/drawing/2014/main" id="{6D214623-52E6-604B-AA85-F52443195D74}"/>
              </a:ext>
            </a:extLst>
          </p:cNvPr>
          <p:cNvSpPr/>
          <p:nvPr/>
        </p:nvSpPr>
        <p:spPr>
          <a:xfrm>
            <a:off x="7658426" y="2466512"/>
            <a:ext cx="1080000" cy="360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C136A1"/>
                </a:solidFill>
                <a:effectLst/>
                <a:uLnTx/>
                <a:uFillTx/>
                <a:latin typeface="Arial"/>
                <a:ea typeface="+mn-ea"/>
                <a:cs typeface="+mn-cs"/>
              </a:rPr>
              <a:t>Store</a:t>
            </a:r>
          </a:p>
        </p:txBody>
      </p:sp>
      <p:sp>
        <p:nvSpPr>
          <p:cNvPr id="65" name="TextBox 64">
            <a:extLst>
              <a:ext uri="{FF2B5EF4-FFF2-40B4-BE49-F238E27FC236}">
                <a16:creationId xmlns:a16="http://schemas.microsoft.com/office/drawing/2014/main" id="{408E4786-81B7-E548-B32A-64FCDD1ED036}"/>
              </a:ext>
            </a:extLst>
          </p:cNvPr>
          <p:cNvSpPr txBox="1"/>
          <p:nvPr/>
        </p:nvSpPr>
        <p:spPr>
          <a:xfrm>
            <a:off x="5481656" y="2877245"/>
            <a:ext cx="506394" cy="153821"/>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Build</a:t>
            </a:r>
          </a:p>
        </p:txBody>
      </p:sp>
      <p:cxnSp>
        <p:nvCxnSpPr>
          <p:cNvPr id="66" name="Straight Arrow Connector 65">
            <a:extLst>
              <a:ext uri="{FF2B5EF4-FFF2-40B4-BE49-F238E27FC236}">
                <a16:creationId xmlns:a16="http://schemas.microsoft.com/office/drawing/2014/main" id="{940FBB94-AACC-154A-A7F9-B64D803ECDA6}"/>
              </a:ext>
            </a:extLst>
          </p:cNvPr>
          <p:cNvCxnSpPr>
            <a:cxnSpLocks/>
            <a:stCxn id="11" idx="2"/>
            <a:endCxn id="38" idx="0"/>
          </p:cNvCxnSpPr>
          <p:nvPr/>
        </p:nvCxnSpPr>
        <p:spPr>
          <a:xfrm>
            <a:off x="5403493" y="2826512"/>
            <a:ext cx="0" cy="342346"/>
          </a:xfrm>
          <a:prstGeom prst="straightConnector1">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F5B2EE1-6645-B447-865F-BC63D1FE9DCE}"/>
              </a:ext>
            </a:extLst>
          </p:cNvPr>
          <p:cNvSpPr/>
          <p:nvPr/>
        </p:nvSpPr>
        <p:spPr>
          <a:xfrm>
            <a:off x="9768113" y="3168858"/>
            <a:ext cx="1800000" cy="900000"/>
          </a:xfrm>
          <a:prstGeom prst="rect">
            <a:avLst/>
          </a:prstGeom>
          <a:ln cap="rnd">
            <a:solidFill>
              <a:schemeClr val="accent2"/>
            </a:solidFill>
            <a:prstDash val="solid"/>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Bank Tenant</a:t>
            </a:r>
          </a:p>
        </p:txBody>
      </p:sp>
      <p:sp>
        <p:nvSpPr>
          <p:cNvPr id="74" name="Rectangle 73">
            <a:extLst>
              <a:ext uri="{FF2B5EF4-FFF2-40B4-BE49-F238E27FC236}">
                <a16:creationId xmlns:a16="http://schemas.microsoft.com/office/drawing/2014/main" id="{70576B63-2EEC-A84A-ACD9-86233CD8C8EC}"/>
              </a:ext>
            </a:extLst>
          </p:cNvPr>
          <p:cNvSpPr/>
          <p:nvPr/>
        </p:nvSpPr>
        <p:spPr>
          <a:xfrm>
            <a:off x="10128113" y="3533358"/>
            <a:ext cx="1080000" cy="36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App</a:t>
            </a:r>
          </a:p>
        </p:txBody>
      </p:sp>
      <p:cxnSp>
        <p:nvCxnSpPr>
          <p:cNvPr id="76" name="Straight Arrow Connector 75">
            <a:extLst>
              <a:ext uri="{FF2B5EF4-FFF2-40B4-BE49-F238E27FC236}">
                <a16:creationId xmlns:a16="http://schemas.microsoft.com/office/drawing/2014/main" id="{0670BF9F-7F1E-6D47-9078-907AD93C7B21}"/>
              </a:ext>
            </a:extLst>
          </p:cNvPr>
          <p:cNvCxnSpPr>
            <a:cxnSpLocks/>
          </p:cNvCxnSpPr>
          <p:nvPr/>
        </p:nvCxnSpPr>
        <p:spPr>
          <a:xfrm>
            <a:off x="10668113" y="3893358"/>
            <a:ext cx="0" cy="389884"/>
          </a:xfrm>
          <a:prstGeom prst="straightConnector1">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BB620504-D5C6-0A45-B2F7-12EE832795CC}"/>
              </a:ext>
            </a:extLst>
          </p:cNvPr>
          <p:cNvCxnSpPr>
            <a:cxnSpLocks/>
            <a:stCxn id="34" idx="2"/>
            <a:endCxn id="55" idx="1"/>
          </p:cNvCxnSpPr>
          <p:nvPr/>
        </p:nvCxnSpPr>
        <p:spPr>
          <a:xfrm rot="16200000" flipH="1">
            <a:off x="8587096" y="2437841"/>
            <a:ext cx="792346" cy="1569687"/>
          </a:xfrm>
          <a:prstGeom prst="bentConnector2">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A3BF320-997E-A048-AA3F-659F4334A328}"/>
              </a:ext>
            </a:extLst>
          </p:cNvPr>
          <p:cNvCxnSpPr>
            <a:cxnSpLocks/>
          </p:cNvCxnSpPr>
          <p:nvPr/>
        </p:nvCxnSpPr>
        <p:spPr>
          <a:xfrm>
            <a:off x="5927558" y="1776524"/>
            <a:ext cx="1621410" cy="0"/>
          </a:xfrm>
          <a:prstGeom prst="straightConnector1">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pic>
        <p:nvPicPr>
          <p:cNvPr id="93" name="Picture 92" descr="A screenshot of a cell phone&#10;&#10;Description automatically generated">
            <a:extLst>
              <a:ext uri="{FF2B5EF4-FFF2-40B4-BE49-F238E27FC236}">
                <a16:creationId xmlns:a16="http://schemas.microsoft.com/office/drawing/2014/main" id="{085019A4-BFBE-8A42-A3C8-D4901518BBCE}"/>
              </a:ext>
            </a:extLst>
          </p:cNvPr>
          <p:cNvPicPr>
            <a:picLocks noChangeAspect="1"/>
          </p:cNvPicPr>
          <p:nvPr/>
        </p:nvPicPr>
        <p:blipFill>
          <a:blip r:embed="rId3"/>
          <a:stretch>
            <a:fillRect/>
          </a:stretch>
        </p:blipFill>
        <p:spPr>
          <a:xfrm>
            <a:off x="758179" y="1332581"/>
            <a:ext cx="2198982" cy="1079500"/>
          </a:xfrm>
          <a:prstGeom prst="rect">
            <a:avLst/>
          </a:prstGeom>
        </p:spPr>
      </p:pic>
      <p:cxnSp>
        <p:nvCxnSpPr>
          <p:cNvPr id="102" name="Straight Arrow Connector 101">
            <a:extLst>
              <a:ext uri="{FF2B5EF4-FFF2-40B4-BE49-F238E27FC236}">
                <a16:creationId xmlns:a16="http://schemas.microsoft.com/office/drawing/2014/main" id="{B4675422-F27B-7944-8F15-768838BAEE15}"/>
              </a:ext>
            </a:extLst>
          </p:cNvPr>
          <p:cNvCxnSpPr>
            <a:cxnSpLocks/>
          </p:cNvCxnSpPr>
          <p:nvPr/>
        </p:nvCxnSpPr>
        <p:spPr>
          <a:xfrm flipV="1">
            <a:off x="3221856" y="1768432"/>
            <a:ext cx="1589789" cy="4601"/>
          </a:xfrm>
          <a:prstGeom prst="straightConnector1">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52DDB89-8117-AC48-929E-5663198ED1DF}"/>
              </a:ext>
            </a:extLst>
          </p:cNvPr>
          <p:cNvSpPr txBox="1"/>
          <p:nvPr/>
        </p:nvSpPr>
        <p:spPr>
          <a:xfrm>
            <a:off x="3235916" y="1876270"/>
            <a:ext cx="1066800" cy="234582"/>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Register</a:t>
            </a:r>
          </a:p>
        </p:txBody>
      </p:sp>
      <p:sp>
        <p:nvSpPr>
          <p:cNvPr id="106" name="Rectangle 105">
            <a:extLst>
              <a:ext uri="{FF2B5EF4-FFF2-40B4-BE49-F238E27FC236}">
                <a16:creationId xmlns:a16="http://schemas.microsoft.com/office/drawing/2014/main" id="{14C424E4-BACE-D44C-8CEE-FAAF826EDE79}"/>
              </a:ext>
            </a:extLst>
          </p:cNvPr>
          <p:cNvSpPr/>
          <p:nvPr/>
        </p:nvSpPr>
        <p:spPr>
          <a:xfrm>
            <a:off x="822348" y="2458054"/>
            <a:ext cx="1080000" cy="36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Dev Portal</a:t>
            </a:r>
          </a:p>
        </p:txBody>
      </p:sp>
      <p:grpSp>
        <p:nvGrpSpPr>
          <p:cNvPr id="117" name="Group 116">
            <a:extLst>
              <a:ext uri="{FF2B5EF4-FFF2-40B4-BE49-F238E27FC236}">
                <a16:creationId xmlns:a16="http://schemas.microsoft.com/office/drawing/2014/main" id="{C4AFAFDA-DDF9-4143-89C8-24CAA316AF1C}"/>
              </a:ext>
            </a:extLst>
          </p:cNvPr>
          <p:cNvGrpSpPr/>
          <p:nvPr/>
        </p:nvGrpSpPr>
        <p:grpSpPr>
          <a:xfrm>
            <a:off x="4693647" y="4484034"/>
            <a:ext cx="6681514" cy="1616962"/>
            <a:chOff x="3062408" y="4324119"/>
            <a:chExt cx="6100039" cy="1616962"/>
          </a:xfrm>
        </p:grpSpPr>
        <p:sp>
          <p:nvSpPr>
            <p:cNvPr id="118" name="TextBox 117">
              <a:extLst>
                <a:ext uri="{FF2B5EF4-FFF2-40B4-BE49-F238E27FC236}">
                  <a16:creationId xmlns:a16="http://schemas.microsoft.com/office/drawing/2014/main" id="{C0D069E0-BBD6-974A-A7EC-3CF0A0CC5FCB}"/>
                </a:ext>
              </a:extLst>
            </p:cNvPr>
            <p:cNvSpPr txBox="1"/>
            <p:nvPr/>
          </p:nvSpPr>
          <p:spPr>
            <a:xfrm>
              <a:off x="3062409" y="4348032"/>
              <a:ext cx="6075525" cy="246219"/>
            </a:xfrm>
            <a:prstGeom prst="rect">
              <a:avLst/>
            </a:prstGeom>
            <a:noFill/>
            <a:ln>
              <a:noFill/>
            </a:ln>
          </p:spPr>
          <p:txBody>
            <a:bodyPr wrap="square" lIns="91435" tIns="45719" rIns="91435" bIns="45719" rtlCol="0" anchor="ctr">
              <a:sp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a:ea typeface="+mn-ea"/>
                  <a:cs typeface="+mn-cs"/>
                </a:rPr>
                <a:t>Core systems accessible through public REST APIs APIM</a:t>
              </a:r>
            </a:p>
          </p:txBody>
        </p:sp>
        <p:sp>
          <p:nvSpPr>
            <p:cNvPr id="119" name="TextBox 118">
              <a:extLst>
                <a:ext uri="{FF2B5EF4-FFF2-40B4-BE49-F238E27FC236}">
                  <a16:creationId xmlns:a16="http://schemas.microsoft.com/office/drawing/2014/main" id="{E6C0565A-194C-B844-982D-E802FEF0201E}"/>
                </a:ext>
              </a:extLst>
            </p:cNvPr>
            <p:cNvSpPr txBox="1"/>
            <p:nvPr/>
          </p:nvSpPr>
          <p:spPr>
            <a:xfrm>
              <a:off x="8149731" y="5528109"/>
              <a:ext cx="1012716" cy="412972"/>
            </a:xfrm>
            <a:prstGeom prst="rect">
              <a:avLst/>
            </a:prstGeom>
            <a:solidFill>
              <a:schemeClr val="tx1"/>
            </a:solidFill>
          </p:spPr>
          <p:txBody>
            <a:bodyPr wrap="square"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3</a:t>
              </a:r>
              <a:r>
                <a:rPr kumimoji="0" lang="en-US" sz="1000" b="1" i="0" u="none" strike="noStrike" kern="1200" cap="none" spc="0" normalizeH="0" baseline="30000" noProof="0" dirty="0">
                  <a:ln>
                    <a:noFill/>
                  </a:ln>
                  <a:solidFill>
                    <a:srgbClr val="FFFFFF"/>
                  </a:solidFill>
                  <a:effectLst/>
                  <a:uLnTx/>
                  <a:uFillTx/>
                  <a:latin typeface="Arial"/>
                  <a:ea typeface="+mn-ea"/>
                  <a:cs typeface="+mn-cs"/>
                </a:rPr>
                <a:t>rd</a:t>
              </a:r>
              <a:r>
                <a:rPr kumimoji="0" lang="en-US" sz="1000" b="1" i="0" u="none" strike="noStrike" kern="1200" cap="none" spc="0" normalizeH="0" baseline="0" noProof="0" dirty="0">
                  <a:ln>
                    <a:noFill/>
                  </a:ln>
                  <a:solidFill>
                    <a:srgbClr val="FFFFFF"/>
                  </a:solidFill>
                  <a:effectLst/>
                  <a:uLnTx/>
                  <a:uFillTx/>
                  <a:latin typeface="Arial"/>
                  <a:ea typeface="+mn-ea"/>
                  <a:cs typeface="+mn-cs"/>
                </a:rPr>
                <a:t> PARTY</a:t>
              </a:r>
            </a:p>
          </p:txBody>
        </p:sp>
        <p:sp>
          <p:nvSpPr>
            <p:cNvPr id="120" name="TextBox 119">
              <a:extLst>
                <a:ext uri="{FF2B5EF4-FFF2-40B4-BE49-F238E27FC236}">
                  <a16:creationId xmlns:a16="http://schemas.microsoft.com/office/drawing/2014/main" id="{1FD909E2-AAB9-8F43-861C-268A82C57BA4}"/>
                </a:ext>
              </a:extLst>
            </p:cNvPr>
            <p:cNvSpPr txBox="1"/>
            <p:nvPr/>
          </p:nvSpPr>
          <p:spPr>
            <a:xfrm>
              <a:off x="3064512" y="5528110"/>
              <a:ext cx="5022395" cy="412971"/>
            </a:xfrm>
            <a:prstGeom prst="rect">
              <a:avLst/>
            </a:prstGeom>
            <a:solidFill>
              <a:schemeClr val="tx1"/>
            </a:solidFill>
          </p:spPr>
          <p:txBody>
            <a:bodyPr wrap="square"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FINASTRA CORE SYSTEMS</a:t>
              </a:r>
            </a:p>
          </p:txBody>
        </p:sp>
        <p:sp>
          <p:nvSpPr>
            <p:cNvPr id="121" name="TextBox 120">
              <a:extLst>
                <a:ext uri="{FF2B5EF4-FFF2-40B4-BE49-F238E27FC236}">
                  <a16:creationId xmlns:a16="http://schemas.microsoft.com/office/drawing/2014/main" id="{9955C9C1-4108-474D-9075-621AC64B62C8}"/>
                </a:ext>
              </a:extLst>
            </p:cNvPr>
            <p:cNvSpPr txBox="1"/>
            <p:nvPr/>
          </p:nvSpPr>
          <p:spPr>
            <a:xfrm>
              <a:off x="3064512" y="4774414"/>
              <a:ext cx="931384" cy="684099"/>
            </a:xfrm>
            <a:prstGeom prst="rect">
              <a:avLst/>
            </a:prstGeom>
            <a:solidFill>
              <a:schemeClr val="accent1"/>
            </a:solidFill>
          </p:spPr>
          <p:txBody>
            <a:bodyPr wrap="none" lIns="0" tIns="0" rIns="0" bIns="0" rtlCol="0" anchor="ctr" anchorCtr="1">
              <a:noAutofit/>
            </a:bodyPr>
            <a:lstStyle>
              <a:defPPr>
                <a:defRPr lang="en-US"/>
              </a:defPPr>
              <a:lvl1pPr marR="0" lvl="0" indent="0" algn="ctr" fontAlgn="auto">
                <a:lnSpc>
                  <a:spcPct val="100000"/>
                </a:lnSpc>
                <a:spcBef>
                  <a:spcPts val="0"/>
                </a:spcBef>
                <a:spcAft>
                  <a:spcPts val="0"/>
                </a:spcAft>
                <a:buClrTx/>
                <a:buSzTx/>
                <a:buFontTx/>
                <a:buNone/>
                <a:tabLst/>
                <a:defRPr kumimoji="0" sz="900" b="1" u="none" strike="noStrike" cap="none" spc="0" normalizeH="0" baseline="0">
                  <a:ln>
                    <a:noFill/>
                  </a:ln>
                  <a:solidFill>
                    <a:prstClr val="white"/>
                  </a:solidFill>
                  <a:effectLst/>
                  <a:uLnTx/>
                  <a:uFillTx/>
                  <a:latin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Retail</a:t>
              </a:r>
              <a:b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b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banking</a:t>
              </a:r>
            </a:p>
          </p:txBody>
        </p:sp>
        <p:sp>
          <p:nvSpPr>
            <p:cNvPr id="122" name="TextBox 121">
              <a:extLst>
                <a:ext uri="{FF2B5EF4-FFF2-40B4-BE49-F238E27FC236}">
                  <a16:creationId xmlns:a16="http://schemas.microsoft.com/office/drawing/2014/main" id="{866F849F-C950-3C40-8C86-D0CEE01AE484}"/>
                </a:ext>
              </a:extLst>
            </p:cNvPr>
            <p:cNvSpPr txBox="1"/>
            <p:nvPr/>
          </p:nvSpPr>
          <p:spPr>
            <a:xfrm>
              <a:off x="5115264" y="4774414"/>
              <a:ext cx="934246" cy="684099"/>
            </a:xfrm>
            <a:prstGeom prst="rect">
              <a:avLst/>
            </a:prstGeom>
            <a:solidFill>
              <a:schemeClr val="accent1"/>
            </a:solidFill>
          </p:spPr>
          <p:txBody>
            <a:bodyPr wrap="none" lIns="0" tIns="0" rIns="0" bIns="0" rtlCol="0" anchor="ctr" anchorCtr="1">
              <a:noAutofit/>
            </a:bodyPr>
            <a:lstStyle>
              <a:defPPr>
                <a:defRPr lang="en-US"/>
              </a:defPPr>
              <a:lvl1pPr marR="0" lvl="0" indent="0" algn="ctr" fontAlgn="auto">
                <a:lnSpc>
                  <a:spcPct val="100000"/>
                </a:lnSpc>
                <a:spcBef>
                  <a:spcPts val="0"/>
                </a:spcBef>
                <a:spcAft>
                  <a:spcPts val="0"/>
                </a:spcAft>
                <a:buClrTx/>
                <a:buSzTx/>
                <a:buFontTx/>
                <a:buNone/>
                <a:tabLst/>
                <a:defRPr kumimoji="0" sz="900" b="1" u="none" strike="noStrike" cap="none" spc="0" normalizeH="0" baseline="0">
                  <a:ln>
                    <a:noFill/>
                  </a:ln>
                  <a:solidFill>
                    <a:prstClr val="white"/>
                  </a:solidFill>
                  <a:effectLst/>
                  <a:uLnTx/>
                  <a:uFillTx/>
                  <a:latin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mn-cs"/>
                </a:rPr>
                <a:t>Lending</a:t>
              </a:r>
            </a:p>
          </p:txBody>
        </p:sp>
        <p:sp>
          <p:nvSpPr>
            <p:cNvPr id="124" name="TextBox 123">
              <a:extLst>
                <a:ext uri="{FF2B5EF4-FFF2-40B4-BE49-F238E27FC236}">
                  <a16:creationId xmlns:a16="http://schemas.microsoft.com/office/drawing/2014/main" id="{4C059FE2-63A4-E74F-ADBB-37035B9FD736}"/>
                </a:ext>
              </a:extLst>
            </p:cNvPr>
            <p:cNvSpPr txBox="1"/>
            <p:nvPr/>
          </p:nvSpPr>
          <p:spPr>
            <a:xfrm>
              <a:off x="4089888" y="4774414"/>
              <a:ext cx="931384" cy="684099"/>
            </a:xfrm>
            <a:prstGeom prst="rect">
              <a:avLst/>
            </a:prstGeom>
            <a:solidFill>
              <a:schemeClr val="accent1"/>
            </a:solidFill>
          </p:spPr>
          <p:txBody>
            <a:bodyPr wrap="none" lIns="0" tIns="0" rIns="0" bIns="0" rtlCol="0" anchor="ctr" anchorCtr="1">
              <a:noAutofit/>
            </a:bodyPr>
            <a:lstStyle>
              <a:defPPr>
                <a:defRPr lang="en-US"/>
              </a:defPPr>
              <a:lvl1pPr marR="0" lvl="0" indent="0" algn="ctr" fontAlgn="auto">
                <a:lnSpc>
                  <a:spcPct val="100000"/>
                </a:lnSpc>
                <a:spcBef>
                  <a:spcPts val="0"/>
                </a:spcBef>
                <a:spcAft>
                  <a:spcPts val="0"/>
                </a:spcAft>
                <a:buClrTx/>
                <a:buSzTx/>
                <a:buFontTx/>
                <a:buNone/>
                <a:tabLst/>
                <a:defRPr kumimoji="0" sz="900" b="1" u="none" strike="noStrike" cap="none" spc="0" normalizeH="0" baseline="0">
                  <a:ln>
                    <a:noFill/>
                  </a:ln>
                  <a:solidFill>
                    <a:prstClr val="white"/>
                  </a:solidFill>
                  <a:effectLst/>
                  <a:uLnTx/>
                  <a:uFillTx/>
                  <a:latin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Corporate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banking</a:t>
              </a:r>
            </a:p>
          </p:txBody>
        </p:sp>
        <p:sp>
          <p:nvSpPr>
            <p:cNvPr id="127" name="TextBox 126">
              <a:extLst>
                <a:ext uri="{FF2B5EF4-FFF2-40B4-BE49-F238E27FC236}">
                  <a16:creationId xmlns:a16="http://schemas.microsoft.com/office/drawing/2014/main" id="{DBABB8EA-F3DA-144D-8260-68617D1AA40D}"/>
                </a:ext>
              </a:extLst>
            </p:cNvPr>
            <p:cNvSpPr txBox="1"/>
            <p:nvPr/>
          </p:nvSpPr>
          <p:spPr>
            <a:xfrm>
              <a:off x="7155525" y="4774414"/>
              <a:ext cx="931384" cy="684099"/>
            </a:xfrm>
            <a:prstGeom prst="rect">
              <a:avLst/>
            </a:prstGeom>
            <a:solidFill>
              <a:schemeClr val="accent1"/>
            </a:solidFill>
          </p:spPr>
          <p:txBody>
            <a:bodyPr wrap="none" lIns="0" tIns="0" rIns="0" bIns="0" rtlCol="0" anchor="ctr" anchorCtr="1">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Treasury </a:t>
              </a: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&amp; capital </a:t>
              </a: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markets</a:t>
              </a:r>
            </a:p>
          </p:txBody>
        </p:sp>
        <p:cxnSp>
          <p:nvCxnSpPr>
            <p:cNvPr id="129" name="Straight Connector 128">
              <a:extLst>
                <a:ext uri="{FF2B5EF4-FFF2-40B4-BE49-F238E27FC236}">
                  <a16:creationId xmlns:a16="http://schemas.microsoft.com/office/drawing/2014/main" id="{8DCD2533-D55D-DA4B-9BEC-DFA77DFD12F1}"/>
                </a:ext>
              </a:extLst>
            </p:cNvPr>
            <p:cNvCxnSpPr>
              <a:cxnSpLocks/>
            </p:cNvCxnSpPr>
            <p:nvPr/>
          </p:nvCxnSpPr>
          <p:spPr>
            <a:xfrm>
              <a:off x="3062408" y="4329312"/>
              <a:ext cx="6075527" cy="0"/>
            </a:xfrm>
            <a:prstGeom prst="line">
              <a:avLst/>
            </a:prstGeom>
            <a:ln w="14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7AFA906-E4AF-9B41-A894-1C2105D9A718}"/>
                </a:ext>
              </a:extLst>
            </p:cNvPr>
            <p:cNvCxnSpPr>
              <a:cxnSpLocks/>
            </p:cNvCxnSpPr>
            <p:nvPr/>
          </p:nvCxnSpPr>
          <p:spPr>
            <a:xfrm>
              <a:off x="3067405" y="4329312"/>
              <a:ext cx="0" cy="291729"/>
            </a:xfrm>
            <a:prstGeom prst="line">
              <a:avLst/>
            </a:prstGeom>
            <a:ln w="14351">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457E67E-9999-AC43-9AAB-277E4E18E37D}"/>
                </a:ext>
              </a:extLst>
            </p:cNvPr>
            <p:cNvCxnSpPr>
              <a:cxnSpLocks/>
            </p:cNvCxnSpPr>
            <p:nvPr/>
          </p:nvCxnSpPr>
          <p:spPr>
            <a:xfrm>
              <a:off x="9137935" y="4324119"/>
              <a:ext cx="0" cy="296922"/>
            </a:xfrm>
            <a:prstGeom prst="line">
              <a:avLst/>
            </a:prstGeom>
            <a:ln w="14351">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49667E9-DFA6-7940-8428-81746837CBBA}"/>
                </a:ext>
              </a:extLst>
            </p:cNvPr>
            <p:cNvCxnSpPr>
              <a:cxnSpLocks/>
            </p:cNvCxnSpPr>
            <p:nvPr/>
          </p:nvCxnSpPr>
          <p:spPr>
            <a:xfrm>
              <a:off x="6707071" y="4624954"/>
              <a:ext cx="832283"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09C52FD1-F84B-DA41-ACC9-E7779B2CB79D}"/>
                </a:ext>
              </a:extLst>
            </p:cNvPr>
            <p:cNvGrpSpPr/>
            <p:nvPr/>
          </p:nvGrpSpPr>
          <p:grpSpPr>
            <a:xfrm>
              <a:off x="7538782" y="4624954"/>
              <a:ext cx="153542" cy="69779"/>
              <a:chOff x="9423692" y="5435952"/>
              <a:chExt cx="110339" cy="50145"/>
            </a:xfrm>
          </p:grpSpPr>
          <p:cxnSp>
            <p:nvCxnSpPr>
              <p:cNvPr id="159" name="Straight Connector 158">
                <a:extLst>
                  <a:ext uri="{FF2B5EF4-FFF2-40B4-BE49-F238E27FC236}">
                    <a16:creationId xmlns:a16="http://schemas.microsoft.com/office/drawing/2014/main" id="{EE83FC1D-A858-3645-B171-ECB9FF70D9FC}"/>
                  </a:ext>
                </a:extLst>
              </p:cNvPr>
              <p:cNvCxnSpPr/>
              <p:nvPr/>
            </p:nvCxnSpPr>
            <p:spPr>
              <a:xfrm>
                <a:off x="9423692" y="5435952"/>
                <a:ext cx="6052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07B5F74-5075-8A4F-B68C-D91AE14E85EB}"/>
                  </a:ext>
                </a:extLst>
              </p:cNvPr>
              <p:cNvCxnSpPr>
                <a:cxnSpLocks/>
              </p:cNvCxnSpPr>
              <p:nvPr/>
            </p:nvCxnSpPr>
            <p:spPr>
              <a:xfrm flipH="1">
                <a:off x="9480997" y="5435952"/>
                <a:ext cx="5303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5" name="TextBox 134">
              <a:extLst>
                <a:ext uri="{FF2B5EF4-FFF2-40B4-BE49-F238E27FC236}">
                  <a16:creationId xmlns:a16="http://schemas.microsoft.com/office/drawing/2014/main" id="{DC9B7466-DE93-E948-A81B-797798179565}"/>
                </a:ext>
              </a:extLst>
            </p:cNvPr>
            <p:cNvSpPr txBox="1"/>
            <p:nvPr/>
          </p:nvSpPr>
          <p:spPr>
            <a:xfrm>
              <a:off x="8146740" y="4774414"/>
              <a:ext cx="1015707" cy="684099"/>
            </a:xfrm>
            <a:prstGeom prst="rect">
              <a:avLst/>
            </a:prstGeom>
            <a:solidFill>
              <a:schemeClr val="accent2"/>
            </a:solidFill>
          </p:spPr>
          <p:txBody>
            <a:bodyPr wrap="none" lIns="0" tIns="0" rIns="0" bIns="0" rtlCol="0" anchor="ctr" anchorCtr="1">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Core systems</a:t>
              </a:r>
              <a:br>
                <a:rPr kumimoji="0" lang="en-US" sz="1000" b="1" i="0" u="none" strike="noStrike" kern="1200" cap="none" spc="0" normalizeH="0" baseline="0" noProof="0" dirty="0">
                  <a:ln>
                    <a:noFill/>
                  </a:ln>
                  <a:solidFill>
                    <a:prstClr val="white"/>
                  </a:solidFill>
                  <a:effectLst/>
                  <a:uLnTx/>
                  <a:uFillTx/>
                  <a:latin typeface="Arial"/>
                  <a:ea typeface="+mn-ea"/>
                  <a:cs typeface="+mn-cs"/>
                </a:rPr>
              </a:br>
              <a:r>
                <a:rPr kumimoji="0" lang="en-US" sz="1000" b="1" i="0" u="none" strike="noStrike" kern="1200" cap="none" spc="0" normalizeH="0" baseline="0" noProof="0" dirty="0">
                  <a:ln>
                    <a:noFill/>
                  </a:ln>
                  <a:solidFill>
                    <a:prstClr val="white"/>
                  </a:solidFill>
                  <a:effectLst/>
                  <a:uLnTx/>
                  <a:uFillTx/>
                  <a:latin typeface="Arial"/>
                  <a:ea typeface="+mn-ea"/>
                  <a:cs typeface="+mn-cs"/>
                </a:rPr>
                <a:t>or technology</a:t>
              </a:r>
            </a:p>
          </p:txBody>
        </p:sp>
        <p:sp>
          <p:nvSpPr>
            <p:cNvPr id="136" name="TextBox 135">
              <a:extLst>
                <a:ext uri="{FF2B5EF4-FFF2-40B4-BE49-F238E27FC236}">
                  <a16:creationId xmlns:a16="http://schemas.microsoft.com/office/drawing/2014/main" id="{9283E7BF-105E-C443-B73B-5BC2BBC1682F}"/>
                </a:ext>
              </a:extLst>
            </p:cNvPr>
            <p:cNvSpPr txBox="1"/>
            <p:nvPr/>
          </p:nvSpPr>
          <p:spPr>
            <a:xfrm>
              <a:off x="6154647" y="4774414"/>
              <a:ext cx="931384" cy="684099"/>
            </a:xfrm>
            <a:prstGeom prst="rect">
              <a:avLst/>
            </a:prstGeom>
            <a:solidFill>
              <a:schemeClr val="accent1"/>
            </a:solidFill>
          </p:spPr>
          <p:txBody>
            <a:bodyPr wrap="none" lIns="0" tIns="0" rIns="0" bIns="0" rtlCol="0" anchor="ctr" anchorCtr="1">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Payments</a:t>
              </a:r>
            </a:p>
          </p:txBody>
        </p:sp>
        <p:grpSp>
          <p:nvGrpSpPr>
            <p:cNvPr id="138" name="Group 137">
              <a:extLst>
                <a:ext uri="{FF2B5EF4-FFF2-40B4-BE49-F238E27FC236}">
                  <a16:creationId xmlns:a16="http://schemas.microsoft.com/office/drawing/2014/main" id="{72983EBB-C495-BF4D-B911-D69E584A866F}"/>
                </a:ext>
              </a:extLst>
            </p:cNvPr>
            <p:cNvGrpSpPr/>
            <p:nvPr/>
          </p:nvGrpSpPr>
          <p:grpSpPr>
            <a:xfrm>
              <a:off x="6553528" y="4624954"/>
              <a:ext cx="153542" cy="69779"/>
              <a:chOff x="9423692" y="5435952"/>
              <a:chExt cx="110339" cy="50145"/>
            </a:xfrm>
          </p:grpSpPr>
          <p:cxnSp>
            <p:nvCxnSpPr>
              <p:cNvPr id="157" name="Straight Connector 156">
                <a:extLst>
                  <a:ext uri="{FF2B5EF4-FFF2-40B4-BE49-F238E27FC236}">
                    <a16:creationId xmlns:a16="http://schemas.microsoft.com/office/drawing/2014/main" id="{9E66F54F-FDC4-8941-AFFD-F6BB1CCCB8D2}"/>
                  </a:ext>
                </a:extLst>
              </p:cNvPr>
              <p:cNvCxnSpPr/>
              <p:nvPr/>
            </p:nvCxnSpPr>
            <p:spPr>
              <a:xfrm>
                <a:off x="9423692" y="5435952"/>
                <a:ext cx="6052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25B4D3-8E05-3F40-A793-F78EC1E85E05}"/>
                  </a:ext>
                </a:extLst>
              </p:cNvPr>
              <p:cNvCxnSpPr>
                <a:cxnSpLocks/>
              </p:cNvCxnSpPr>
              <p:nvPr/>
            </p:nvCxnSpPr>
            <p:spPr>
              <a:xfrm flipH="1">
                <a:off x="9480997" y="5435952"/>
                <a:ext cx="5303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871E7F35-D535-E943-AA21-77B3C0910556}"/>
                </a:ext>
              </a:extLst>
            </p:cNvPr>
            <p:cNvGrpSpPr/>
            <p:nvPr/>
          </p:nvGrpSpPr>
          <p:grpSpPr>
            <a:xfrm>
              <a:off x="5484330" y="4624954"/>
              <a:ext cx="153542" cy="69779"/>
              <a:chOff x="9423692" y="5435952"/>
              <a:chExt cx="110339" cy="50145"/>
            </a:xfrm>
          </p:grpSpPr>
          <p:cxnSp>
            <p:nvCxnSpPr>
              <p:cNvPr id="155" name="Straight Connector 154">
                <a:extLst>
                  <a:ext uri="{FF2B5EF4-FFF2-40B4-BE49-F238E27FC236}">
                    <a16:creationId xmlns:a16="http://schemas.microsoft.com/office/drawing/2014/main" id="{40DDA749-7502-3D46-9588-D9BAF1FC0731}"/>
                  </a:ext>
                </a:extLst>
              </p:cNvPr>
              <p:cNvCxnSpPr/>
              <p:nvPr/>
            </p:nvCxnSpPr>
            <p:spPr>
              <a:xfrm>
                <a:off x="9423692" y="5435952"/>
                <a:ext cx="6052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32BEFC3-6A0B-434C-8218-CB45330F1BC4}"/>
                  </a:ext>
                </a:extLst>
              </p:cNvPr>
              <p:cNvCxnSpPr>
                <a:cxnSpLocks/>
              </p:cNvCxnSpPr>
              <p:nvPr/>
            </p:nvCxnSpPr>
            <p:spPr>
              <a:xfrm flipH="1">
                <a:off x="9480997" y="5435952"/>
                <a:ext cx="5303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7D90C4FB-A433-B049-861B-E9EF860C2F69}"/>
                </a:ext>
              </a:extLst>
            </p:cNvPr>
            <p:cNvGrpSpPr/>
            <p:nvPr/>
          </p:nvGrpSpPr>
          <p:grpSpPr>
            <a:xfrm>
              <a:off x="4494658" y="4624954"/>
              <a:ext cx="153542" cy="69779"/>
              <a:chOff x="9423692" y="5435952"/>
              <a:chExt cx="110339" cy="50145"/>
            </a:xfrm>
          </p:grpSpPr>
          <p:cxnSp>
            <p:nvCxnSpPr>
              <p:cNvPr id="153" name="Straight Connector 152">
                <a:extLst>
                  <a:ext uri="{FF2B5EF4-FFF2-40B4-BE49-F238E27FC236}">
                    <a16:creationId xmlns:a16="http://schemas.microsoft.com/office/drawing/2014/main" id="{FC711352-3B4B-724F-A90D-20EB71740191}"/>
                  </a:ext>
                </a:extLst>
              </p:cNvPr>
              <p:cNvCxnSpPr/>
              <p:nvPr/>
            </p:nvCxnSpPr>
            <p:spPr>
              <a:xfrm>
                <a:off x="9423692" y="5435952"/>
                <a:ext cx="6052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D3D74C-2B8D-9A41-8A98-A2A6D372C5C6}"/>
                  </a:ext>
                </a:extLst>
              </p:cNvPr>
              <p:cNvCxnSpPr>
                <a:cxnSpLocks/>
              </p:cNvCxnSpPr>
              <p:nvPr/>
            </p:nvCxnSpPr>
            <p:spPr>
              <a:xfrm flipH="1">
                <a:off x="9480997" y="5435952"/>
                <a:ext cx="5303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FD133024-A418-4042-9DEF-824943ACCAA7}"/>
                </a:ext>
              </a:extLst>
            </p:cNvPr>
            <p:cNvGrpSpPr/>
            <p:nvPr/>
          </p:nvGrpSpPr>
          <p:grpSpPr>
            <a:xfrm>
              <a:off x="8568217" y="4624954"/>
              <a:ext cx="153542" cy="69779"/>
              <a:chOff x="9423692" y="5435952"/>
              <a:chExt cx="110339" cy="50145"/>
            </a:xfrm>
          </p:grpSpPr>
          <p:cxnSp>
            <p:nvCxnSpPr>
              <p:cNvPr id="151" name="Straight Connector 150">
                <a:extLst>
                  <a:ext uri="{FF2B5EF4-FFF2-40B4-BE49-F238E27FC236}">
                    <a16:creationId xmlns:a16="http://schemas.microsoft.com/office/drawing/2014/main" id="{62A6FC52-625E-0C49-8CE2-4C6098B2DF72}"/>
                  </a:ext>
                </a:extLst>
              </p:cNvPr>
              <p:cNvCxnSpPr/>
              <p:nvPr/>
            </p:nvCxnSpPr>
            <p:spPr>
              <a:xfrm>
                <a:off x="9423692" y="5435952"/>
                <a:ext cx="6052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8D61CE9-6138-8E46-9183-5A3C85E262A5}"/>
                  </a:ext>
                </a:extLst>
              </p:cNvPr>
              <p:cNvCxnSpPr>
                <a:cxnSpLocks/>
              </p:cNvCxnSpPr>
              <p:nvPr/>
            </p:nvCxnSpPr>
            <p:spPr>
              <a:xfrm flipH="1">
                <a:off x="9480997" y="5435952"/>
                <a:ext cx="5303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463DCA71-F221-A14F-962B-C4FD55E2AB08}"/>
                </a:ext>
              </a:extLst>
            </p:cNvPr>
            <p:cNvGrpSpPr/>
            <p:nvPr/>
          </p:nvGrpSpPr>
          <p:grpSpPr>
            <a:xfrm>
              <a:off x="3442716" y="4624954"/>
              <a:ext cx="153542" cy="69779"/>
              <a:chOff x="9423692" y="5435952"/>
              <a:chExt cx="110339" cy="50145"/>
            </a:xfrm>
          </p:grpSpPr>
          <p:cxnSp>
            <p:nvCxnSpPr>
              <p:cNvPr id="149" name="Straight Connector 148">
                <a:extLst>
                  <a:ext uri="{FF2B5EF4-FFF2-40B4-BE49-F238E27FC236}">
                    <a16:creationId xmlns:a16="http://schemas.microsoft.com/office/drawing/2014/main" id="{67799F9E-0735-F04A-8AA1-510114E2E475}"/>
                  </a:ext>
                </a:extLst>
              </p:cNvPr>
              <p:cNvCxnSpPr/>
              <p:nvPr/>
            </p:nvCxnSpPr>
            <p:spPr>
              <a:xfrm>
                <a:off x="9423692" y="5435952"/>
                <a:ext cx="6052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CF20018-455C-0941-B8C5-4484CACE9F41}"/>
                  </a:ext>
                </a:extLst>
              </p:cNvPr>
              <p:cNvCxnSpPr>
                <a:cxnSpLocks/>
              </p:cNvCxnSpPr>
              <p:nvPr/>
            </p:nvCxnSpPr>
            <p:spPr>
              <a:xfrm flipH="1">
                <a:off x="9480997" y="5435952"/>
                <a:ext cx="53034" cy="5014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4D56EAE4-33BC-DD4D-B094-FE0EF2B25698}"/>
                </a:ext>
              </a:extLst>
            </p:cNvPr>
            <p:cNvCxnSpPr>
              <a:cxnSpLocks/>
            </p:cNvCxnSpPr>
            <p:nvPr/>
          </p:nvCxnSpPr>
          <p:spPr>
            <a:xfrm>
              <a:off x="7692324" y="4624954"/>
              <a:ext cx="876003"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D9E1F43-1440-CB4E-B134-754CC08D6AB6}"/>
                </a:ext>
              </a:extLst>
            </p:cNvPr>
            <p:cNvCxnSpPr>
              <a:cxnSpLocks/>
            </p:cNvCxnSpPr>
            <p:nvPr/>
          </p:nvCxnSpPr>
          <p:spPr>
            <a:xfrm>
              <a:off x="4649127" y="4624954"/>
              <a:ext cx="832283"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667FFA2-E405-D746-AEC9-9FDC7655DC0E}"/>
                </a:ext>
              </a:extLst>
            </p:cNvPr>
            <p:cNvCxnSpPr>
              <a:cxnSpLocks/>
            </p:cNvCxnSpPr>
            <p:nvPr/>
          </p:nvCxnSpPr>
          <p:spPr>
            <a:xfrm>
              <a:off x="5637872" y="4624954"/>
              <a:ext cx="913853"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2AC8CAE-6A4C-0B41-9B15-84F6DB7BA634}"/>
                </a:ext>
              </a:extLst>
            </p:cNvPr>
            <p:cNvCxnSpPr>
              <a:cxnSpLocks/>
            </p:cNvCxnSpPr>
            <p:nvPr/>
          </p:nvCxnSpPr>
          <p:spPr>
            <a:xfrm>
              <a:off x="3588000" y="4624954"/>
              <a:ext cx="906658"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1990015-1D5D-3F40-81ED-EAF18BA096F1}"/>
                </a:ext>
              </a:extLst>
            </p:cNvPr>
            <p:cNvCxnSpPr>
              <a:cxnSpLocks/>
            </p:cNvCxnSpPr>
            <p:nvPr/>
          </p:nvCxnSpPr>
          <p:spPr>
            <a:xfrm>
              <a:off x="8721759" y="4624954"/>
              <a:ext cx="416177"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0B80783-A547-7B47-B3E4-F59A7EE2BE0C}"/>
                </a:ext>
              </a:extLst>
            </p:cNvPr>
            <p:cNvCxnSpPr>
              <a:cxnSpLocks/>
            </p:cNvCxnSpPr>
            <p:nvPr/>
          </p:nvCxnSpPr>
          <p:spPr>
            <a:xfrm>
              <a:off x="3062409" y="4624954"/>
              <a:ext cx="380307" cy="0"/>
            </a:xfrm>
            <a:prstGeom prst="line">
              <a:avLst/>
            </a:prstGeom>
            <a:ln w="127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451126C4-4DFD-7A4C-9ABA-51D99E0026D2}"/>
              </a:ext>
            </a:extLst>
          </p:cNvPr>
          <p:cNvGrpSpPr/>
          <p:nvPr/>
        </p:nvGrpSpPr>
        <p:grpSpPr>
          <a:xfrm>
            <a:off x="4967346" y="1524294"/>
            <a:ext cx="873593" cy="873593"/>
            <a:chOff x="2910336" y="2462590"/>
            <a:chExt cx="873593" cy="873593"/>
          </a:xfrm>
        </p:grpSpPr>
        <p:sp>
          <p:nvSpPr>
            <p:cNvPr id="161" name="Oval 160">
              <a:extLst>
                <a:ext uri="{FF2B5EF4-FFF2-40B4-BE49-F238E27FC236}">
                  <a16:creationId xmlns:a16="http://schemas.microsoft.com/office/drawing/2014/main" id="{087DC232-C7E2-A54E-B74F-1AFC196DA8D1}"/>
                </a:ext>
              </a:extLst>
            </p:cNvPr>
            <p:cNvSpPr/>
            <p:nvPr/>
          </p:nvSpPr>
          <p:spPr>
            <a:xfrm>
              <a:off x="2910336" y="2462590"/>
              <a:ext cx="873593" cy="873593"/>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162" name="Freeform 92">
              <a:extLst>
                <a:ext uri="{FF2B5EF4-FFF2-40B4-BE49-F238E27FC236}">
                  <a16:creationId xmlns:a16="http://schemas.microsoft.com/office/drawing/2014/main" id="{625B8F10-A865-F04E-8831-DB1DA34C4C1D}"/>
                </a:ext>
              </a:extLst>
            </p:cNvPr>
            <p:cNvSpPr>
              <a:spLocks noEditPoints="1"/>
            </p:cNvSpPr>
            <p:nvPr/>
          </p:nvSpPr>
          <p:spPr bwMode="auto">
            <a:xfrm>
              <a:off x="3084569" y="2637936"/>
              <a:ext cx="525126" cy="522900"/>
            </a:xfrm>
            <a:custGeom>
              <a:avLst/>
              <a:gdLst>
                <a:gd name="T0" fmla="*/ 998 w 1042"/>
                <a:gd name="T1" fmla="*/ 906 h 1036"/>
                <a:gd name="T2" fmla="*/ 574 w 1042"/>
                <a:gd name="T3" fmla="*/ 689 h 1036"/>
                <a:gd name="T4" fmla="*/ 480 w 1042"/>
                <a:gd name="T5" fmla="*/ 598 h 1036"/>
                <a:gd name="T6" fmla="*/ 376 w 1042"/>
                <a:gd name="T7" fmla="*/ 490 h 1036"/>
                <a:gd name="T8" fmla="*/ 60 w 1042"/>
                <a:gd name="T9" fmla="*/ 220 h 1036"/>
                <a:gd name="T10" fmla="*/ 289 w 1042"/>
                <a:gd name="T11" fmla="*/ 287 h 1036"/>
                <a:gd name="T12" fmla="*/ 221 w 1042"/>
                <a:gd name="T13" fmla="*/ 59 h 1036"/>
                <a:gd name="T14" fmla="*/ 508 w 1042"/>
                <a:gd name="T15" fmla="*/ 386 h 1036"/>
                <a:gd name="T16" fmla="*/ 545 w 1042"/>
                <a:gd name="T17" fmla="*/ 486 h 1036"/>
                <a:gd name="T18" fmla="*/ 655 w 1042"/>
                <a:gd name="T19" fmla="*/ 594 h 1036"/>
                <a:gd name="T20" fmla="*/ 713 w 1042"/>
                <a:gd name="T21" fmla="*/ 653 h 1036"/>
                <a:gd name="T22" fmla="*/ 805 w 1042"/>
                <a:gd name="T23" fmla="*/ 724 h 1036"/>
                <a:gd name="T24" fmla="*/ 880 w 1042"/>
                <a:gd name="T25" fmla="*/ 848 h 1036"/>
                <a:gd name="T26" fmla="*/ 1015 w 1042"/>
                <a:gd name="T27" fmla="*/ 669 h 1036"/>
                <a:gd name="T28" fmla="*/ 930 w 1042"/>
                <a:gd name="T29" fmla="*/ 601 h 1036"/>
                <a:gd name="T30" fmla="*/ 856 w 1042"/>
                <a:gd name="T31" fmla="*/ 463 h 1036"/>
                <a:gd name="T32" fmla="*/ 812 w 1042"/>
                <a:gd name="T33" fmla="*/ 359 h 1036"/>
                <a:gd name="T34" fmla="*/ 741 w 1042"/>
                <a:gd name="T35" fmla="*/ 306 h 1036"/>
                <a:gd name="T36" fmla="*/ 579 w 1042"/>
                <a:gd name="T37" fmla="*/ 274 h 1036"/>
                <a:gd name="T38" fmla="*/ 420 w 1042"/>
                <a:gd name="T39" fmla="*/ 85 h 1036"/>
                <a:gd name="T40" fmla="*/ 168 w 1042"/>
                <a:gd name="T41" fmla="*/ 62 h 1036"/>
                <a:gd name="T42" fmla="*/ 194 w 1042"/>
                <a:gd name="T43" fmla="*/ 298 h 1036"/>
                <a:gd name="T44" fmla="*/ 30 w 1042"/>
                <a:gd name="T45" fmla="*/ 174 h 1036"/>
                <a:gd name="T46" fmla="*/ 347 w 1042"/>
                <a:gd name="T47" fmla="*/ 518 h 1036"/>
                <a:gd name="T48" fmla="*/ 322 w 1042"/>
                <a:gd name="T49" fmla="*/ 571 h 1036"/>
                <a:gd name="T50" fmla="*/ 251 w 1042"/>
                <a:gd name="T51" fmla="*/ 631 h 1036"/>
                <a:gd name="T52" fmla="*/ 266 w 1042"/>
                <a:gd name="T53" fmla="*/ 864 h 1036"/>
                <a:gd name="T54" fmla="*/ 365 w 1042"/>
                <a:gd name="T55" fmla="*/ 923 h 1036"/>
                <a:gd name="T56" fmla="*/ 428 w 1042"/>
                <a:gd name="T57" fmla="*/ 729 h 1036"/>
                <a:gd name="T58" fmla="*/ 831 w 1042"/>
                <a:gd name="T59" fmla="*/ 1000 h 1036"/>
                <a:gd name="T60" fmla="*/ 1038 w 1042"/>
                <a:gd name="T61" fmla="*/ 903 h 1036"/>
                <a:gd name="T62" fmla="*/ 918 w 1042"/>
                <a:gd name="T63" fmla="*/ 788 h 1036"/>
                <a:gd name="T64" fmla="*/ 843 w 1042"/>
                <a:gd name="T65" fmla="*/ 738 h 1036"/>
                <a:gd name="T66" fmla="*/ 957 w 1042"/>
                <a:gd name="T67" fmla="*/ 649 h 1036"/>
                <a:gd name="T68" fmla="*/ 840 w 1042"/>
                <a:gd name="T69" fmla="*/ 663 h 1036"/>
                <a:gd name="T70" fmla="*/ 759 w 1042"/>
                <a:gd name="T71" fmla="*/ 609 h 1036"/>
                <a:gd name="T72" fmla="*/ 883 w 1042"/>
                <a:gd name="T73" fmla="*/ 511 h 1036"/>
                <a:gd name="T74" fmla="*/ 744 w 1042"/>
                <a:gd name="T75" fmla="*/ 548 h 1036"/>
                <a:gd name="T76" fmla="*/ 663 w 1042"/>
                <a:gd name="T77" fmla="*/ 493 h 1036"/>
                <a:gd name="T78" fmla="*/ 790 w 1042"/>
                <a:gd name="T79" fmla="*/ 392 h 1036"/>
                <a:gd name="T80" fmla="*/ 654 w 1042"/>
                <a:gd name="T81" fmla="*/ 274 h 1036"/>
                <a:gd name="T82" fmla="*/ 635 w 1042"/>
                <a:gd name="T83" fmla="*/ 439 h 1036"/>
                <a:gd name="T84" fmla="*/ 553 w 1042"/>
                <a:gd name="T85" fmla="*/ 384 h 1036"/>
                <a:gd name="T86" fmla="*/ 430 w 1042"/>
                <a:gd name="T87" fmla="*/ 689 h 1036"/>
                <a:gd name="T88" fmla="*/ 290 w 1042"/>
                <a:gd name="T89" fmla="*/ 831 h 1036"/>
                <a:gd name="T90" fmla="*/ 290 w 1042"/>
                <a:gd name="T91" fmla="*/ 636 h 1036"/>
                <a:gd name="T92" fmla="*/ 365 w 1042"/>
                <a:gd name="T93" fmla="*/ 618 h 1036"/>
                <a:gd name="T94" fmla="*/ 509 w 1042"/>
                <a:gd name="T95" fmla="*/ 69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2" h="1036">
                  <a:moveTo>
                    <a:pt x="1038" y="903"/>
                  </a:moveTo>
                  <a:cubicBezTo>
                    <a:pt x="1037" y="892"/>
                    <a:pt x="1027" y="883"/>
                    <a:pt x="1016" y="885"/>
                  </a:cubicBezTo>
                  <a:cubicBezTo>
                    <a:pt x="1005" y="886"/>
                    <a:pt x="997" y="895"/>
                    <a:pt x="998" y="906"/>
                  </a:cubicBezTo>
                  <a:cubicBezTo>
                    <a:pt x="1001" y="931"/>
                    <a:pt x="992" y="955"/>
                    <a:pt x="975" y="972"/>
                  </a:cubicBezTo>
                  <a:cubicBezTo>
                    <a:pt x="943" y="1004"/>
                    <a:pt x="891" y="1004"/>
                    <a:pt x="859" y="972"/>
                  </a:cubicBezTo>
                  <a:cubicBezTo>
                    <a:pt x="650" y="758"/>
                    <a:pt x="589" y="702"/>
                    <a:pt x="574" y="689"/>
                  </a:cubicBezTo>
                  <a:cubicBezTo>
                    <a:pt x="575" y="684"/>
                    <a:pt x="576" y="680"/>
                    <a:pt x="576" y="675"/>
                  </a:cubicBezTo>
                  <a:cubicBezTo>
                    <a:pt x="579" y="640"/>
                    <a:pt x="558" y="612"/>
                    <a:pt x="524" y="606"/>
                  </a:cubicBezTo>
                  <a:cubicBezTo>
                    <a:pt x="508" y="603"/>
                    <a:pt x="493" y="600"/>
                    <a:pt x="480" y="598"/>
                  </a:cubicBezTo>
                  <a:cubicBezTo>
                    <a:pt x="479" y="597"/>
                    <a:pt x="479" y="597"/>
                    <a:pt x="478" y="596"/>
                  </a:cubicBezTo>
                  <a:cubicBezTo>
                    <a:pt x="434" y="552"/>
                    <a:pt x="377" y="491"/>
                    <a:pt x="376" y="490"/>
                  </a:cubicBezTo>
                  <a:cubicBezTo>
                    <a:pt x="376" y="490"/>
                    <a:pt x="376" y="490"/>
                    <a:pt x="376" y="490"/>
                  </a:cubicBezTo>
                  <a:cubicBezTo>
                    <a:pt x="346" y="460"/>
                    <a:pt x="305" y="445"/>
                    <a:pt x="264" y="447"/>
                  </a:cubicBezTo>
                  <a:cubicBezTo>
                    <a:pt x="207" y="450"/>
                    <a:pt x="154" y="430"/>
                    <a:pt x="114" y="390"/>
                  </a:cubicBezTo>
                  <a:cubicBezTo>
                    <a:pt x="69" y="345"/>
                    <a:pt x="49" y="282"/>
                    <a:pt x="60" y="220"/>
                  </a:cubicBezTo>
                  <a:cubicBezTo>
                    <a:pt x="172" y="332"/>
                    <a:pt x="172" y="332"/>
                    <a:pt x="172" y="332"/>
                  </a:cubicBezTo>
                  <a:cubicBezTo>
                    <a:pt x="175" y="336"/>
                    <a:pt x="180" y="338"/>
                    <a:pt x="185" y="338"/>
                  </a:cubicBezTo>
                  <a:cubicBezTo>
                    <a:pt x="216" y="340"/>
                    <a:pt x="255" y="321"/>
                    <a:pt x="289" y="287"/>
                  </a:cubicBezTo>
                  <a:cubicBezTo>
                    <a:pt x="323" y="253"/>
                    <a:pt x="342" y="215"/>
                    <a:pt x="340" y="184"/>
                  </a:cubicBezTo>
                  <a:cubicBezTo>
                    <a:pt x="340" y="179"/>
                    <a:pt x="338" y="175"/>
                    <a:pt x="334" y="171"/>
                  </a:cubicBezTo>
                  <a:cubicBezTo>
                    <a:pt x="221" y="59"/>
                    <a:pt x="221" y="59"/>
                    <a:pt x="221" y="59"/>
                  </a:cubicBezTo>
                  <a:cubicBezTo>
                    <a:pt x="283" y="49"/>
                    <a:pt x="347" y="69"/>
                    <a:pt x="392" y="114"/>
                  </a:cubicBezTo>
                  <a:cubicBezTo>
                    <a:pt x="431" y="153"/>
                    <a:pt x="452" y="207"/>
                    <a:pt x="449" y="262"/>
                  </a:cubicBezTo>
                  <a:cubicBezTo>
                    <a:pt x="447" y="304"/>
                    <a:pt x="478" y="356"/>
                    <a:pt x="508" y="386"/>
                  </a:cubicBezTo>
                  <a:cubicBezTo>
                    <a:pt x="508" y="386"/>
                    <a:pt x="509" y="386"/>
                    <a:pt x="509" y="387"/>
                  </a:cubicBezTo>
                  <a:cubicBezTo>
                    <a:pt x="498" y="423"/>
                    <a:pt x="511" y="463"/>
                    <a:pt x="544" y="485"/>
                  </a:cubicBezTo>
                  <a:cubicBezTo>
                    <a:pt x="545" y="486"/>
                    <a:pt x="545" y="486"/>
                    <a:pt x="545" y="486"/>
                  </a:cubicBezTo>
                  <a:cubicBezTo>
                    <a:pt x="560" y="496"/>
                    <a:pt x="576" y="501"/>
                    <a:pt x="594" y="501"/>
                  </a:cubicBezTo>
                  <a:cubicBezTo>
                    <a:pt x="602" y="501"/>
                    <a:pt x="610" y="500"/>
                    <a:pt x="618" y="497"/>
                  </a:cubicBezTo>
                  <a:cubicBezTo>
                    <a:pt x="609" y="533"/>
                    <a:pt x="622" y="572"/>
                    <a:pt x="655" y="594"/>
                  </a:cubicBezTo>
                  <a:cubicBezTo>
                    <a:pt x="670" y="604"/>
                    <a:pt x="687" y="609"/>
                    <a:pt x="704" y="609"/>
                  </a:cubicBezTo>
                  <a:cubicBezTo>
                    <a:pt x="708" y="609"/>
                    <a:pt x="712" y="609"/>
                    <a:pt x="715" y="609"/>
                  </a:cubicBezTo>
                  <a:cubicBezTo>
                    <a:pt x="711" y="623"/>
                    <a:pt x="710" y="638"/>
                    <a:pt x="713" y="653"/>
                  </a:cubicBezTo>
                  <a:cubicBezTo>
                    <a:pt x="717" y="676"/>
                    <a:pt x="731" y="696"/>
                    <a:pt x="751" y="709"/>
                  </a:cubicBezTo>
                  <a:cubicBezTo>
                    <a:pt x="766" y="719"/>
                    <a:pt x="783" y="724"/>
                    <a:pt x="800" y="724"/>
                  </a:cubicBezTo>
                  <a:cubicBezTo>
                    <a:pt x="802" y="724"/>
                    <a:pt x="803" y="724"/>
                    <a:pt x="805" y="724"/>
                  </a:cubicBezTo>
                  <a:cubicBezTo>
                    <a:pt x="786" y="762"/>
                    <a:pt x="797" y="809"/>
                    <a:pt x="833" y="834"/>
                  </a:cubicBezTo>
                  <a:cubicBezTo>
                    <a:pt x="833" y="834"/>
                    <a:pt x="833" y="834"/>
                    <a:pt x="833" y="834"/>
                  </a:cubicBezTo>
                  <a:cubicBezTo>
                    <a:pt x="847" y="843"/>
                    <a:pt x="863" y="848"/>
                    <a:pt x="880" y="848"/>
                  </a:cubicBezTo>
                  <a:cubicBezTo>
                    <a:pt x="909" y="848"/>
                    <a:pt x="935" y="834"/>
                    <a:pt x="951" y="810"/>
                  </a:cubicBezTo>
                  <a:cubicBezTo>
                    <a:pt x="1003" y="733"/>
                    <a:pt x="1003" y="733"/>
                    <a:pt x="1003" y="733"/>
                  </a:cubicBezTo>
                  <a:cubicBezTo>
                    <a:pt x="1015" y="714"/>
                    <a:pt x="1020" y="691"/>
                    <a:pt x="1015" y="669"/>
                  </a:cubicBezTo>
                  <a:cubicBezTo>
                    <a:pt x="1011" y="647"/>
                    <a:pt x="998" y="628"/>
                    <a:pt x="979" y="615"/>
                  </a:cubicBezTo>
                  <a:cubicBezTo>
                    <a:pt x="965" y="606"/>
                    <a:pt x="949" y="601"/>
                    <a:pt x="932" y="601"/>
                  </a:cubicBezTo>
                  <a:cubicBezTo>
                    <a:pt x="931" y="601"/>
                    <a:pt x="931" y="601"/>
                    <a:pt x="930" y="601"/>
                  </a:cubicBezTo>
                  <a:cubicBezTo>
                    <a:pt x="943" y="581"/>
                    <a:pt x="948" y="557"/>
                    <a:pt x="943" y="534"/>
                  </a:cubicBezTo>
                  <a:cubicBezTo>
                    <a:pt x="938" y="511"/>
                    <a:pt x="925" y="491"/>
                    <a:pt x="905" y="478"/>
                  </a:cubicBezTo>
                  <a:cubicBezTo>
                    <a:pt x="891" y="468"/>
                    <a:pt x="874" y="463"/>
                    <a:pt x="856" y="463"/>
                  </a:cubicBezTo>
                  <a:cubicBezTo>
                    <a:pt x="853" y="463"/>
                    <a:pt x="849" y="463"/>
                    <a:pt x="846" y="464"/>
                  </a:cubicBezTo>
                  <a:cubicBezTo>
                    <a:pt x="851" y="449"/>
                    <a:pt x="853" y="432"/>
                    <a:pt x="850" y="416"/>
                  </a:cubicBezTo>
                  <a:cubicBezTo>
                    <a:pt x="846" y="393"/>
                    <a:pt x="832" y="373"/>
                    <a:pt x="812" y="359"/>
                  </a:cubicBezTo>
                  <a:cubicBezTo>
                    <a:pt x="797" y="349"/>
                    <a:pt x="780" y="344"/>
                    <a:pt x="762" y="344"/>
                  </a:cubicBezTo>
                  <a:cubicBezTo>
                    <a:pt x="754" y="344"/>
                    <a:pt x="746" y="345"/>
                    <a:pt x="739" y="347"/>
                  </a:cubicBezTo>
                  <a:cubicBezTo>
                    <a:pt x="743" y="334"/>
                    <a:pt x="743" y="320"/>
                    <a:pt x="741" y="306"/>
                  </a:cubicBezTo>
                  <a:cubicBezTo>
                    <a:pt x="736" y="282"/>
                    <a:pt x="722" y="262"/>
                    <a:pt x="703" y="249"/>
                  </a:cubicBezTo>
                  <a:cubicBezTo>
                    <a:pt x="688" y="239"/>
                    <a:pt x="671" y="234"/>
                    <a:pt x="654" y="234"/>
                  </a:cubicBezTo>
                  <a:cubicBezTo>
                    <a:pt x="624" y="234"/>
                    <a:pt x="596" y="249"/>
                    <a:pt x="579" y="274"/>
                  </a:cubicBezTo>
                  <a:cubicBezTo>
                    <a:pt x="529" y="349"/>
                    <a:pt x="529" y="349"/>
                    <a:pt x="529" y="349"/>
                  </a:cubicBezTo>
                  <a:cubicBezTo>
                    <a:pt x="507" y="325"/>
                    <a:pt x="488" y="289"/>
                    <a:pt x="489" y="264"/>
                  </a:cubicBezTo>
                  <a:cubicBezTo>
                    <a:pt x="492" y="198"/>
                    <a:pt x="467" y="133"/>
                    <a:pt x="420" y="85"/>
                  </a:cubicBezTo>
                  <a:cubicBezTo>
                    <a:pt x="356" y="22"/>
                    <a:pt x="261" y="0"/>
                    <a:pt x="176" y="29"/>
                  </a:cubicBezTo>
                  <a:cubicBezTo>
                    <a:pt x="169" y="31"/>
                    <a:pt x="164" y="37"/>
                    <a:pt x="163" y="44"/>
                  </a:cubicBezTo>
                  <a:cubicBezTo>
                    <a:pt x="161" y="50"/>
                    <a:pt x="163" y="57"/>
                    <a:pt x="168" y="62"/>
                  </a:cubicBezTo>
                  <a:cubicBezTo>
                    <a:pt x="300" y="193"/>
                    <a:pt x="300" y="193"/>
                    <a:pt x="300" y="193"/>
                  </a:cubicBezTo>
                  <a:cubicBezTo>
                    <a:pt x="297" y="212"/>
                    <a:pt x="283" y="237"/>
                    <a:pt x="261" y="258"/>
                  </a:cubicBezTo>
                  <a:cubicBezTo>
                    <a:pt x="239" y="281"/>
                    <a:pt x="213" y="296"/>
                    <a:pt x="194" y="298"/>
                  </a:cubicBezTo>
                  <a:cubicBezTo>
                    <a:pt x="63" y="167"/>
                    <a:pt x="63" y="167"/>
                    <a:pt x="63" y="167"/>
                  </a:cubicBezTo>
                  <a:cubicBezTo>
                    <a:pt x="58" y="162"/>
                    <a:pt x="51" y="160"/>
                    <a:pt x="45" y="161"/>
                  </a:cubicBezTo>
                  <a:cubicBezTo>
                    <a:pt x="38" y="163"/>
                    <a:pt x="32" y="168"/>
                    <a:pt x="30" y="174"/>
                  </a:cubicBezTo>
                  <a:cubicBezTo>
                    <a:pt x="0" y="261"/>
                    <a:pt x="22" y="354"/>
                    <a:pt x="86" y="418"/>
                  </a:cubicBezTo>
                  <a:cubicBezTo>
                    <a:pt x="134" y="466"/>
                    <a:pt x="198" y="490"/>
                    <a:pt x="266" y="487"/>
                  </a:cubicBezTo>
                  <a:cubicBezTo>
                    <a:pt x="296" y="485"/>
                    <a:pt x="326" y="497"/>
                    <a:pt x="347" y="518"/>
                  </a:cubicBezTo>
                  <a:cubicBezTo>
                    <a:pt x="350" y="521"/>
                    <a:pt x="380" y="552"/>
                    <a:pt x="412" y="586"/>
                  </a:cubicBezTo>
                  <a:cubicBezTo>
                    <a:pt x="396" y="583"/>
                    <a:pt x="382" y="581"/>
                    <a:pt x="372" y="579"/>
                  </a:cubicBezTo>
                  <a:cubicBezTo>
                    <a:pt x="327" y="571"/>
                    <a:pt x="327" y="571"/>
                    <a:pt x="322" y="571"/>
                  </a:cubicBezTo>
                  <a:cubicBezTo>
                    <a:pt x="322" y="571"/>
                    <a:pt x="322" y="571"/>
                    <a:pt x="322" y="571"/>
                  </a:cubicBezTo>
                  <a:cubicBezTo>
                    <a:pt x="287" y="571"/>
                    <a:pt x="257" y="595"/>
                    <a:pt x="251" y="629"/>
                  </a:cubicBezTo>
                  <a:cubicBezTo>
                    <a:pt x="251" y="630"/>
                    <a:pt x="251" y="630"/>
                    <a:pt x="251" y="631"/>
                  </a:cubicBezTo>
                  <a:cubicBezTo>
                    <a:pt x="233" y="785"/>
                    <a:pt x="233" y="785"/>
                    <a:pt x="233" y="785"/>
                  </a:cubicBezTo>
                  <a:cubicBezTo>
                    <a:pt x="233" y="785"/>
                    <a:pt x="233" y="786"/>
                    <a:pt x="233" y="786"/>
                  </a:cubicBezTo>
                  <a:cubicBezTo>
                    <a:pt x="230" y="819"/>
                    <a:pt x="241" y="846"/>
                    <a:pt x="266" y="864"/>
                  </a:cubicBezTo>
                  <a:cubicBezTo>
                    <a:pt x="285" y="878"/>
                    <a:pt x="343" y="919"/>
                    <a:pt x="346" y="921"/>
                  </a:cubicBezTo>
                  <a:cubicBezTo>
                    <a:pt x="349" y="923"/>
                    <a:pt x="353" y="924"/>
                    <a:pt x="357" y="924"/>
                  </a:cubicBezTo>
                  <a:cubicBezTo>
                    <a:pt x="360" y="924"/>
                    <a:pt x="363" y="924"/>
                    <a:pt x="365" y="923"/>
                  </a:cubicBezTo>
                  <a:cubicBezTo>
                    <a:pt x="372" y="920"/>
                    <a:pt x="376" y="914"/>
                    <a:pt x="377" y="907"/>
                  </a:cubicBezTo>
                  <a:cubicBezTo>
                    <a:pt x="377" y="906"/>
                    <a:pt x="390" y="795"/>
                    <a:pt x="394" y="763"/>
                  </a:cubicBezTo>
                  <a:cubicBezTo>
                    <a:pt x="398" y="728"/>
                    <a:pt x="419" y="728"/>
                    <a:pt x="428" y="729"/>
                  </a:cubicBezTo>
                  <a:cubicBezTo>
                    <a:pt x="438" y="730"/>
                    <a:pt x="501" y="736"/>
                    <a:pt x="509" y="736"/>
                  </a:cubicBezTo>
                  <a:cubicBezTo>
                    <a:pt x="526" y="736"/>
                    <a:pt x="540" y="731"/>
                    <a:pt x="551" y="722"/>
                  </a:cubicBezTo>
                  <a:cubicBezTo>
                    <a:pt x="569" y="739"/>
                    <a:pt x="633" y="798"/>
                    <a:pt x="831" y="1000"/>
                  </a:cubicBezTo>
                  <a:cubicBezTo>
                    <a:pt x="855" y="1024"/>
                    <a:pt x="886" y="1036"/>
                    <a:pt x="917" y="1036"/>
                  </a:cubicBezTo>
                  <a:cubicBezTo>
                    <a:pt x="948" y="1036"/>
                    <a:pt x="979" y="1024"/>
                    <a:pt x="1003" y="1000"/>
                  </a:cubicBezTo>
                  <a:cubicBezTo>
                    <a:pt x="1029" y="975"/>
                    <a:pt x="1042" y="939"/>
                    <a:pt x="1038" y="903"/>
                  </a:cubicBezTo>
                  <a:close/>
                  <a:moveTo>
                    <a:pt x="957" y="649"/>
                  </a:moveTo>
                  <a:cubicBezTo>
                    <a:pt x="977" y="662"/>
                    <a:pt x="983" y="690"/>
                    <a:pt x="969" y="711"/>
                  </a:cubicBezTo>
                  <a:cubicBezTo>
                    <a:pt x="969" y="711"/>
                    <a:pt x="969" y="711"/>
                    <a:pt x="918" y="788"/>
                  </a:cubicBezTo>
                  <a:cubicBezTo>
                    <a:pt x="909" y="801"/>
                    <a:pt x="895" y="808"/>
                    <a:pt x="880" y="808"/>
                  </a:cubicBezTo>
                  <a:cubicBezTo>
                    <a:pt x="872" y="808"/>
                    <a:pt x="863" y="806"/>
                    <a:pt x="855" y="801"/>
                  </a:cubicBezTo>
                  <a:cubicBezTo>
                    <a:pt x="835" y="786"/>
                    <a:pt x="829" y="759"/>
                    <a:pt x="843" y="738"/>
                  </a:cubicBezTo>
                  <a:cubicBezTo>
                    <a:pt x="843" y="738"/>
                    <a:pt x="843" y="738"/>
                    <a:pt x="895" y="661"/>
                  </a:cubicBezTo>
                  <a:cubicBezTo>
                    <a:pt x="903" y="648"/>
                    <a:pt x="917" y="641"/>
                    <a:pt x="932" y="641"/>
                  </a:cubicBezTo>
                  <a:cubicBezTo>
                    <a:pt x="940" y="641"/>
                    <a:pt x="949" y="643"/>
                    <a:pt x="957" y="649"/>
                  </a:cubicBezTo>
                  <a:close/>
                  <a:moveTo>
                    <a:pt x="883" y="511"/>
                  </a:moveTo>
                  <a:cubicBezTo>
                    <a:pt x="906" y="526"/>
                    <a:pt x="911" y="557"/>
                    <a:pt x="896" y="579"/>
                  </a:cubicBezTo>
                  <a:cubicBezTo>
                    <a:pt x="896" y="579"/>
                    <a:pt x="896" y="579"/>
                    <a:pt x="840" y="663"/>
                  </a:cubicBezTo>
                  <a:cubicBezTo>
                    <a:pt x="831" y="677"/>
                    <a:pt x="816" y="684"/>
                    <a:pt x="800" y="684"/>
                  </a:cubicBezTo>
                  <a:cubicBezTo>
                    <a:pt x="791" y="684"/>
                    <a:pt x="781" y="682"/>
                    <a:pt x="773" y="676"/>
                  </a:cubicBezTo>
                  <a:cubicBezTo>
                    <a:pt x="751" y="661"/>
                    <a:pt x="744" y="631"/>
                    <a:pt x="759" y="609"/>
                  </a:cubicBezTo>
                  <a:cubicBezTo>
                    <a:pt x="815" y="525"/>
                    <a:pt x="815" y="525"/>
                    <a:pt x="815" y="525"/>
                  </a:cubicBezTo>
                  <a:cubicBezTo>
                    <a:pt x="825" y="511"/>
                    <a:pt x="840" y="503"/>
                    <a:pt x="856" y="503"/>
                  </a:cubicBezTo>
                  <a:cubicBezTo>
                    <a:pt x="866" y="503"/>
                    <a:pt x="875" y="506"/>
                    <a:pt x="883" y="511"/>
                  </a:cubicBezTo>
                  <a:close/>
                  <a:moveTo>
                    <a:pt x="790" y="392"/>
                  </a:moveTo>
                  <a:cubicBezTo>
                    <a:pt x="812" y="407"/>
                    <a:pt x="819" y="437"/>
                    <a:pt x="803" y="460"/>
                  </a:cubicBezTo>
                  <a:cubicBezTo>
                    <a:pt x="744" y="548"/>
                    <a:pt x="744" y="548"/>
                    <a:pt x="744" y="548"/>
                  </a:cubicBezTo>
                  <a:cubicBezTo>
                    <a:pt x="735" y="562"/>
                    <a:pt x="720" y="569"/>
                    <a:pt x="704" y="569"/>
                  </a:cubicBezTo>
                  <a:cubicBezTo>
                    <a:pt x="695" y="569"/>
                    <a:pt x="686" y="566"/>
                    <a:pt x="677" y="561"/>
                  </a:cubicBezTo>
                  <a:cubicBezTo>
                    <a:pt x="655" y="546"/>
                    <a:pt x="648" y="516"/>
                    <a:pt x="663" y="493"/>
                  </a:cubicBezTo>
                  <a:cubicBezTo>
                    <a:pt x="722" y="406"/>
                    <a:pt x="722" y="406"/>
                    <a:pt x="722" y="406"/>
                  </a:cubicBezTo>
                  <a:cubicBezTo>
                    <a:pt x="731" y="392"/>
                    <a:pt x="747" y="384"/>
                    <a:pt x="762" y="384"/>
                  </a:cubicBezTo>
                  <a:cubicBezTo>
                    <a:pt x="772" y="384"/>
                    <a:pt x="781" y="387"/>
                    <a:pt x="790" y="392"/>
                  </a:cubicBezTo>
                  <a:close/>
                  <a:moveTo>
                    <a:pt x="553" y="384"/>
                  </a:moveTo>
                  <a:cubicBezTo>
                    <a:pt x="553" y="384"/>
                    <a:pt x="553" y="384"/>
                    <a:pt x="613" y="296"/>
                  </a:cubicBezTo>
                  <a:cubicBezTo>
                    <a:pt x="622" y="282"/>
                    <a:pt x="638" y="274"/>
                    <a:pt x="654" y="274"/>
                  </a:cubicBezTo>
                  <a:cubicBezTo>
                    <a:pt x="663" y="274"/>
                    <a:pt x="672" y="277"/>
                    <a:pt x="680" y="282"/>
                  </a:cubicBezTo>
                  <a:cubicBezTo>
                    <a:pt x="703" y="297"/>
                    <a:pt x="709" y="328"/>
                    <a:pt x="694" y="350"/>
                  </a:cubicBezTo>
                  <a:cubicBezTo>
                    <a:pt x="694" y="350"/>
                    <a:pt x="694" y="350"/>
                    <a:pt x="635" y="439"/>
                  </a:cubicBezTo>
                  <a:cubicBezTo>
                    <a:pt x="626" y="453"/>
                    <a:pt x="610" y="461"/>
                    <a:pt x="594" y="461"/>
                  </a:cubicBezTo>
                  <a:cubicBezTo>
                    <a:pt x="585" y="461"/>
                    <a:pt x="575" y="458"/>
                    <a:pt x="567" y="453"/>
                  </a:cubicBezTo>
                  <a:cubicBezTo>
                    <a:pt x="545" y="437"/>
                    <a:pt x="538" y="407"/>
                    <a:pt x="553" y="384"/>
                  </a:cubicBezTo>
                  <a:close/>
                  <a:moveTo>
                    <a:pt x="509" y="696"/>
                  </a:moveTo>
                  <a:cubicBezTo>
                    <a:pt x="502" y="696"/>
                    <a:pt x="437" y="690"/>
                    <a:pt x="432" y="689"/>
                  </a:cubicBezTo>
                  <a:cubicBezTo>
                    <a:pt x="431" y="689"/>
                    <a:pt x="431" y="689"/>
                    <a:pt x="430" y="689"/>
                  </a:cubicBezTo>
                  <a:cubicBezTo>
                    <a:pt x="388" y="687"/>
                    <a:pt x="359" y="714"/>
                    <a:pt x="354" y="759"/>
                  </a:cubicBezTo>
                  <a:cubicBezTo>
                    <a:pt x="351" y="779"/>
                    <a:pt x="345" y="833"/>
                    <a:pt x="341" y="869"/>
                  </a:cubicBezTo>
                  <a:cubicBezTo>
                    <a:pt x="323" y="855"/>
                    <a:pt x="300" y="839"/>
                    <a:pt x="290" y="831"/>
                  </a:cubicBezTo>
                  <a:cubicBezTo>
                    <a:pt x="290" y="831"/>
                    <a:pt x="290" y="831"/>
                    <a:pt x="289" y="831"/>
                  </a:cubicBezTo>
                  <a:cubicBezTo>
                    <a:pt x="273" y="820"/>
                    <a:pt x="271" y="802"/>
                    <a:pt x="273" y="790"/>
                  </a:cubicBezTo>
                  <a:cubicBezTo>
                    <a:pt x="290" y="636"/>
                    <a:pt x="290" y="636"/>
                    <a:pt x="290" y="636"/>
                  </a:cubicBezTo>
                  <a:cubicBezTo>
                    <a:pt x="293" y="621"/>
                    <a:pt x="306" y="611"/>
                    <a:pt x="322" y="611"/>
                  </a:cubicBezTo>
                  <a:cubicBezTo>
                    <a:pt x="323" y="611"/>
                    <a:pt x="323" y="611"/>
                    <a:pt x="323" y="611"/>
                  </a:cubicBezTo>
                  <a:cubicBezTo>
                    <a:pt x="325" y="611"/>
                    <a:pt x="336" y="613"/>
                    <a:pt x="365" y="618"/>
                  </a:cubicBezTo>
                  <a:cubicBezTo>
                    <a:pt x="393" y="623"/>
                    <a:pt x="439" y="631"/>
                    <a:pt x="517" y="645"/>
                  </a:cubicBezTo>
                  <a:cubicBezTo>
                    <a:pt x="538" y="649"/>
                    <a:pt x="537" y="668"/>
                    <a:pt x="537" y="671"/>
                  </a:cubicBezTo>
                  <a:cubicBezTo>
                    <a:pt x="536" y="683"/>
                    <a:pt x="528" y="696"/>
                    <a:pt x="509" y="6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grpSp>
      <p:sp>
        <p:nvSpPr>
          <p:cNvPr id="11" name="Rectangle 10">
            <a:extLst>
              <a:ext uri="{FF2B5EF4-FFF2-40B4-BE49-F238E27FC236}">
                <a16:creationId xmlns:a16="http://schemas.microsoft.com/office/drawing/2014/main" id="{639B8DE1-0085-B041-95A8-74967D0AA16E}"/>
              </a:ext>
            </a:extLst>
          </p:cNvPr>
          <p:cNvSpPr/>
          <p:nvPr/>
        </p:nvSpPr>
        <p:spPr>
          <a:xfrm>
            <a:off x="4863493" y="2466512"/>
            <a:ext cx="1080000" cy="360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C136A1"/>
                </a:solidFill>
                <a:effectLst/>
                <a:uLnTx/>
                <a:uFillTx/>
                <a:latin typeface="Arial"/>
                <a:ea typeface="+mn-ea"/>
                <a:cs typeface="+mn-cs"/>
              </a:rPr>
              <a:t>Fintech</a:t>
            </a:r>
          </a:p>
        </p:txBody>
      </p:sp>
      <p:grpSp>
        <p:nvGrpSpPr>
          <p:cNvPr id="164" name="Group 163">
            <a:extLst>
              <a:ext uri="{FF2B5EF4-FFF2-40B4-BE49-F238E27FC236}">
                <a16:creationId xmlns:a16="http://schemas.microsoft.com/office/drawing/2014/main" id="{C844B897-8697-A04B-9B9B-56F7630A9806}"/>
              </a:ext>
            </a:extLst>
          </p:cNvPr>
          <p:cNvGrpSpPr/>
          <p:nvPr/>
        </p:nvGrpSpPr>
        <p:grpSpPr>
          <a:xfrm>
            <a:off x="10214287" y="1524411"/>
            <a:ext cx="873592" cy="873593"/>
            <a:chOff x="9566457" y="2474208"/>
            <a:chExt cx="965344" cy="965344"/>
          </a:xfrm>
        </p:grpSpPr>
        <p:sp>
          <p:nvSpPr>
            <p:cNvPr id="165" name="Oval 164">
              <a:extLst>
                <a:ext uri="{FF2B5EF4-FFF2-40B4-BE49-F238E27FC236}">
                  <a16:creationId xmlns:a16="http://schemas.microsoft.com/office/drawing/2014/main" id="{CECB446B-988F-AA4D-94BA-1D9C5244CEED}"/>
                </a:ext>
              </a:extLst>
            </p:cNvPr>
            <p:cNvSpPr/>
            <p:nvPr/>
          </p:nvSpPr>
          <p:spPr>
            <a:xfrm>
              <a:off x="9566457" y="2474208"/>
              <a:ext cx="965344" cy="965344"/>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166" name="Group 165">
              <a:extLst>
                <a:ext uri="{FF2B5EF4-FFF2-40B4-BE49-F238E27FC236}">
                  <a16:creationId xmlns:a16="http://schemas.microsoft.com/office/drawing/2014/main" id="{DD1D83C2-503E-5D4F-A955-B115D6DCA526}"/>
                </a:ext>
              </a:extLst>
            </p:cNvPr>
            <p:cNvGrpSpPr/>
            <p:nvPr/>
          </p:nvGrpSpPr>
          <p:grpSpPr>
            <a:xfrm>
              <a:off x="9756806" y="2690751"/>
              <a:ext cx="531468" cy="532258"/>
              <a:chOff x="9746524" y="2658063"/>
              <a:chExt cx="531468" cy="532258"/>
            </a:xfrm>
          </p:grpSpPr>
          <p:sp>
            <p:nvSpPr>
              <p:cNvPr id="167" name="Freeform 32">
                <a:extLst>
                  <a:ext uri="{FF2B5EF4-FFF2-40B4-BE49-F238E27FC236}">
                    <a16:creationId xmlns:a16="http://schemas.microsoft.com/office/drawing/2014/main" id="{1C7453AD-DAD3-4B47-AEE6-6AB5399A04FC}"/>
                  </a:ext>
                </a:extLst>
              </p:cNvPr>
              <p:cNvSpPr>
                <a:spLocks noEditPoints="1"/>
              </p:cNvSpPr>
              <p:nvPr/>
            </p:nvSpPr>
            <p:spPr bwMode="auto">
              <a:xfrm>
                <a:off x="9746524" y="2658063"/>
                <a:ext cx="531468" cy="163711"/>
              </a:xfrm>
              <a:custGeom>
                <a:avLst/>
                <a:gdLst>
                  <a:gd name="T0" fmla="*/ 970 w 990"/>
                  <a:gd name="T1" fmla="*/ 305 h 305"/>
                  <a:gd name="T2" fmla="*/ 20 w 990"/>
                  <a:gd name="T3" fmla="*/ 305 h 305"/>
                  <a:gd name="T4" fmla="*/ 2 w 990"/>
                  <a:gd name="T5" fmla="*/ 291 h 305"/>
                  <a:gd name="T6" fmla="*/ 11 w 990"/>
                  <a:gd name="T7" fmla="*/ 269 h 305"/>
                  <a:gd name="T8" fmla="*/ 486 w 990"/>
                  <a:gd name="T9" fmla="*/ 3 h 305"/>
                  <a:gd name="T10" fmla="*/ 504 w 990"/>
                  <a:gd name="T11" fmla="*/ 3 h 305"/>
                  <a:gd name="T12" fmla="*/ 979 w 990"/>
                  <a:gd name="T13" fmla="*/ 269 h 305"/>
                  <a:gd name="T14" fmla="*/ 988 w 990"/>
                  <a:gd name="T15" fmla="*/ 291 h 305"/>
                  <a:gd name="T16" fmla="*/ 970 w 990"/>
                  <a:gd name="T17" fmla="*/ 305 h 305"/>
                  <a:gd name="T18" fmla="*/ 93 w 990"/>
                  <a:gd name="T19" fmla="*/ 267 h 305"/>
                  <a:gd name="T20" fmla="*/ 897 w 990"/>
                  <a:gd name="T21" fmla="*/ 267 h 305"/>
                  <a:gd name="T22" fmla="*/ 495 w 990"/>
                  <a:gd name="T23" fmla="*/ 42 h 305"/>
                  <a:gd name="T24" fmla="*/ 93 w 990"/>
                  <a:gd name="T25" fmla="*/ 26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0" h="305">
                    <a:moveTo>
                      <a:pt x="970" y="305"/>
                    </a:moveTo>
                    <a:cubicBezTo>
                      <a:pt x="20" y="305"/>
                      <a:pt x="20" y="305"/>
                      <a:pt x="20" y="305"/>
                    </a:cubicBezTo>
                    <a:cubicBezTo>
                      <a:pt x="11" y="305"/>
                      <a:pt x="4" y="299"/>
                      <a:pt x="2" y="291"/>
                    </a:cubicBezTo>
                    <a:cubicBezTo>
                      <a:pt x="0" y="282"/>
                      <a:pt x="3" y="273"/>
                      <a:pt x="11" y="269"/>
                    </a:cubicBezTo>
                    <a:cubicBezTo>
                      <a:pt x="486" y="3"/>
                      <a:pt x="486" y="3"/>
                      <a:pt x="486" y="3"/>
                    </a:cubicBezTo>
                    <a:cubicBezTo>
                      <a:pt x="491" y="0"/>
                      <a:pt x="499" y="0"/>
                      <a:pt x="504" y="3"/>
                    </a:cubicBezTo>
                    <a:cubicBezTo>
                      <a:pt x="979" y="269"/>
                      <a:pt x="979" y="269"/>
                      <a:pt x="979" y="269"/>
                    </a:cubicBezTo>
                    <a:cubicBezTo>
                      <a:pt x="987" y="273"/>
                      <a:pt x="990" y="282"/>
                      <a:pt x="988" y="291"/>
                    </a:cubicBezTo>
                    <a:cubicBezTo>
                      <a:pt x="986" y="299"/>
                      <a:pt x="979" y="305"/>
                      <a:pt x="970" y="305"/>
                    </a:cubicBezTo>
                    <a:close/>
                    <a:moveTo>
                      <a:pt x="93" y="267"/>
                    </a:moveTo>
                    <a:cubicBezTo>
                      <a:pt x="897" y="267"/>
                      <a:pt x="897" y="267"/>
                      <a:pt x="897" y="267"/>
                    </a:cubicBezTo>
                    <a:cubicBezTo>
                      <a:pt x="495" y="42"/>
                      <a:pt x="495" y="42"/>
                      <a:pt x="495" y="42"/>
                    </a:cubicBezTo>
                    <a:lnTo>
                      <a:pt x="93" y="26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68" name="Freeform 33">
                <a:extLst>
                  <a:ext uri="{FF2B5EF4-FFF2-40B4-BE49-F238E27FC236}">
                    <a16:creationId xmlns:a16="http://schemas.microsoft.com/office/drawing/2014/main" id="{300EA4B5-FD56-E346-B9ED-7BB40E4FEC16}"/>
                  </a:ext>
                </a:extLst>
              </p:cNvPr>
              <p:cNvSpPr>
                <a:spLocks/>
              </p:cNvSpPr>
              <p:nvPr/>
            </p:nvSpPr>
            <p:spPr bwMode="auto">
              <a:xfrm>
                <a:off x="9787650" y="2821774"/>
                <a:ext cx="449216" cy="41126"/>
              </a:xfrm>
              <a:custGeom>
                <a:avLst/>
                <a:gdLst>
                  <a:gd name="T0" fmla="*/ 817 w 836"/>
                  <a:gd name="T1" fmla="*/ 76 h 76"/>
                  <a:gd name="T2" fmla="*/ 19 w 836"/>
                  <a:gd name="T3" fmla="*/ 76 h 76"/>
                  <a:gd name="T4" fmla="*/ 0 w 836"/>
                  <a:gd name="T5" fmla="*/ 57 h 76"/>
                  <a:gd name="T6" fmla="*/ 0 w 836"/>
                  <a:gd name="T7" fmla="*/ 0 h 76"/>
                  <a:gd name="T8" fmla="*/ 38 w 836"/>
                  <a:gd name="T9" fmla="*/ 0 h 76"/>
                  <a:gd name="T10" fmla="*/ 38 w 836"/>
                  <a:gd name="T11" fmla="*/ 38 h 76"/>
                  <a:gd name="T12" fmla="*/ 798 w 836"/>
                  <a:gd name="T13" fmla="*/ 38 h 76"/>
                  <a:gd name="T14" fmla="*/ 798 w 836"/>
                  <a:gd name="T15" fmla="*/ 0 h 76"/>
                  <a:gd name="T16" fmla="*/ 836 w 836"/>
                  <a:gd name="T17" fmla="*/ 0 h 76"/>
                  <a:gd name="T18" fmla="*/ 836 w 836"/>
                  <a:gd name="T19" fmla="*/ 57 h 76"/>
                  <a:gd name="T20" fmla="*/ 817 w 83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6" h="76">
                    <a:moveTo>
                      <a:pt x="817" y="76"/>
                    </a:moveTo>
                    <a:cubicBezTo>
                      <a:pt x="19" y="76"/>
                      <a:pt x="19" y="76"/>
                      <a:pt x="19" y="76"/>
                    </a:cubicBezTo>
                    <a:cubicBezTo>
                      <a:pt x="9" y="76"/>
                      <a:pt x="0" y="67"/>
                      <a:pt x="0" y="57"/>
                    </a:cubicBezTo>
                    <a:cubicBezTo>
                      <a:pt x="0" y="0"/>
                      <a:pt x="0" y="0"/>
                      <a:pt x="0" y="0"/>
                    </a:cubicBezTo>
                    <a:cubicBezTo>
                      <a:pt x="38" y="0"/>
                      <a:pt x="38" y="0"/>
                      <a:pt x="38" y="0"/>
                    </a:cubicBezTo>
                    <a:cubicBezTo>
                      <a:pt x="38" y="38"/>
                      <a:pt x="38" y="38"/>
                      <a:pt x="38" y="38"/>
                    </a:cubicBezTo>
                    <a:cubicBezTo>
                      <a:pt x="798" y="38"/>
                      <a:pt x="798" y="38"/>
                      <a:pt x="798" y="38"/>
                    </a:cubicBezTo>
                    <a:cubicBezTo>
                      <a:pt x="798" y="0"/>
                      <a:pt x="798" y="0"/>
                      <a:pt x="798" y="0"/>
                    </a:cubicBezTo>
                    <a:cubicBezTo>
                      <a:pt x="836" y="0"/>
                      <a:pt x="836" y="0"/>
                      <a:pt x="836" y="0"/>
                    </a:cubicBezTo>
                    <a:cubicBezTo>
                      <a:pt x="836" y="57"/>
                      <a:pt x="836" y="57"/>
                      <a:pt x="836" y="57"/>
                    </a:cubicBezTo>
                    <a:cubicBezTo>
                      <a:pt x="836" y="67"/>
                      <a:pt x="827" y="76"/>
                      <a:pt x="817"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69" name="Freeform 34">
                <a:extLst>
                  <a:ext uri="{FF2B5EF4-FFF2-40B4-BE49-F238E27FC236}">
                    <a16:creationId xmlns:a16="http://schemas.microsoft.com/office/drawing/2014/main" id="{C68D9C21-B424-4044-B182-776102681B3B}"/>
                  </a:ext>
                </a:extLst>
              </p:cNvPr>
              <p:cNvSpPr>
                <a:spLocks/>
              </p:cNvSpPr>
              <p:nvPr/>
            </p:nvSpPr>
            <p:spPr bwMode="auto">
              <a:xfrm>
                <a:off x="9787650" y="3088299"/>
                <a:ext cx="449216" cy="40335"/>
              </a:xfrm>
              <a:custGeom>
                <a:avLst/>
                <a:gdLst>
                  <a:gd name="T0" fmla="*/ 836 w 836"/>
                  <a:gd name="T1" fmla="*/ 76 h 76"/>
                  <a:gd name="T2" fmla="*/ 798 w 836"/>
                  <a:gd name="T3" fmla="*/ 76 h 76"/>
                  <a:gd name="T4" fmla="*/ 798 w 836"/>
                  <a:gd name="T5" fmla="*/ 38 h 76"/>
                  <a:gd name="T6" fmla="*/ 38 w 836"/>
                  <a:gd name="T7" fmla="*/ 38 h 76"/>
                  <a:gd name="T8" fmla="*/ 38 w 836"/>
                  <a:gd name="T9" fmla="*/ 76 h 76"/>
                  <a:gd name="T10" fmla="*/ 0 w 836"/>
                  <a:gd name="T11" fmla="*/ 76 h 76"/>
                  <a:gd name="T12" fmla="*/ 0 w 836"/>
                  <a:gd name="T13" fmla="*/ 19 h 76"/>
                  <a:gd name="T14" fmla="*/ 19 w 836"/>
                  <a:gd name="T15" fmla="*/ 0 h 76"/>
                  <a:gd name="T16" fmla="*/ 817 w 836"/>
                  <a:gd name="T17" fmla="*/ 0 h 76"/>
                  <a:gd name="T18" fmla="*/ 836 w 836"/>
                  <a:gd name="T19" fmla="*/ 19 h 76"/>
                  <a:gd name="T20" fmla="*/ 836 w 83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6" h="76">
                    <a:moveTo>
                      <a:pt x="836" y="76"/>
                    </a:moveTo>
                    <a:cubicBezTo>
                      <a:pt x="798" y="76"/>
                      <a:pt x="798" y="76"/>
                      <a:pt x="798" y="76"/>
                    </a:cubicBezTo>
                    <a:cubicBezTo>
                      <a:pt x="798" y="38"/>
                      <a:pt x="798" y="38"/>
                      <a:pt x="798" y="38"/>
                    </a:cubicBezTo>
                    <a:cubicBezTo>
                      <a:pt x="38" y="38"/>
                      <a:pt x="38" y="38"/>
                      <a:pt x="38" y="38"/>
                    </a:cubicBezTo>
                    <a:cubicBezTo>
                      <a:pt x="38" y="76"/>
                      <a:pt x="38" y="76"/>
                      <a:pt x="38" y="76"/>
                    </a:cubicBezTo>
                    <a:cubicBezTo>
                      <a:pt x="0" y="76"/>
                      <a:pt x="0" y="76"/>
                      <a:pt x="0" y="76"/>
                    </a:cubicBezTo>
                    <a:cubicBezTo>
                      <a:pt x="0" y="19"/>
                      <a:pt x="0" y="19"/>
                      <a:pt x="0" y="19"/>
                    </a:cubicBezTo>
                    <a:cubicBezTo>
                      <a:pt x="0" y="8"/>
                      <a:pt x="9" y="0"/>
                      <a:pt x="19" y="0"/>
                    </a:cubicBezTo>
                    <a:cubicBezTo>
                      <a:pt x="817" y="0"/>
                      <a:pt x="817" y="0"/>
                      <a:pt x="817" y="0"/>
                    </a:cubicBezTo>
                    <a:cubicBezTo>
                      <a:pt x="827" y="0"/>
                      <a:pt x="836" y="8"/>
                      <a:pt x="836" y="19"/>
                    </a:cubicBezTo>
                    <a:lnTo>
                      <a:pt x="836" y="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70" name="Freeform 35">
                <a:extLst>
                  <a:ext uri="{FF2B5EF4-FFF2-40B4-BE49-F238E27FC236}">
                    <a16:creationId xmlns:a16="http://schemas.microsoft.com/office/drawing/2014/main" id="{33BE9C24-14F2-8242-A297-05310109E6FC}"/>
                  </a:ext>
                </a:extLst>
              </p:cNvPr>
              <p:cNvSpPr>
                <a:spLocks noEditPoints="1"/>
              </p:cNvSpPr>
              <p:nvPr/>
            </p:nvSpPr>
            <p:spPr bwMode="auto">
              <a:xfrm>
                <a:off x="9747315" y="3128633"/>
                <a:ext cx="529886" cy="61688"/>
              </a:xfrm>
              <a:custGeom>
                <a:avLst/>
                <a:gdLst>
                  <a:gd name="T0" fmla="*/ 969 w 988"/>
                  <a:gd name="T1" fmla="*/ 114 h 114"/>
                  <a:gd name="T2" fmla="*/ 19 w 988"/>
                  <a:gd name="T3" fmla="*/ 114 h 114"/>
                  <a:gd name="T4" fmla="*/ 0 w 988"/>
                  <a:gd name="T5" fmla="*/ 95 h 114"/>
                  <a:gd name="T6" fmla="*/ 0 w 988"/>
                  <a:gd name="T7" fmla="*/ 19 h 114"/>
                  <a:gd name="T8" fmla="*/ 19 w 988"/>
                  <a:gd name="T9" fmla="*/ 0 h 114"/>
                  <a:gd name="T10" fmla="*/ 969 w 988"/>
                  <a:gd name="T11" fmla="*/ 0 h 114"/>
                  <a:gd name="T12" fmla="*/ 988 w 988"/>
                  <a:gd name="T13" fmla="*/ 19 h 114"/>
                  <a:gd name="T14" fmla="*/ 988 w 988"/>
                  <a:gd name="T15" fmla="*/ 95 h 114"/>
                  <a:gd name="T16" fmla="*/ 969 w 988"/>
                  <a:gd name="T17" fmla="*/ 114 h 114"/>
                  <a:gd name="T18" fmla="*/ 38 w 988"/>
                  <a:gd name="T19" fmla="*/ 76 h 114"/>
                  <a:gd name="T20" fmla="*/ 950 w 988"/>
                  <a:gd name="T21" fmla="*/ 76 h 114"/>
                  <a:gd name="T22" fmla="*/ 950 w 988"/>
                  <a:gd name="T23" fmla="*/ 38 h 114"/>
                  <a:gd name="T24" fmla="*/ 38 w 988"/>
                  <a:gd name="T25" fmla="*/ 38 h 114"/>
                  <a:gd name="T26" fmla="*/ 38 w 988"/>
                  <a:gd name="T27" fmla="*/ 7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114">
                    <a:moveTo>
                      <a:pt x="969" y="114"/>
                    </a:moveTo>
                    <a:cubicBezTo>
                      <a:pt x="19" y="114"/>
                      <a:pt x="19" y="114"/>
                      <a:pt x="19" y="114"/>
                    </a:cubicBezTo>
                    <a:cubicBezTo>
                      <a:pt x="9" y="114"/>
                      <a:pt x="0" y="105"/>
                      <a:pt x="0" y="95"/>
                    </a:cubicBezTo>
                    <a:cubicBezTo>
                      <a:pt x="0" y="19"/>
                      <a:pt x="0" y="19"/>
                      <a:pt x="0" y="19"/>
                    </a:cubicBezTo>
                    <a:cubicBezTo>
                      <a:pt x="0" y="8"/>
                      <a:pt x="9" y="0"/>
                      <a:pt x="19" y="0"/>
                    </a:cubicBezTo>
                    <a:cubicBezTo>
                      <a:pt x="969" y="0"/>
                      <a:pt x="969" y="0"/>
                      <a:pt x="969" y="0"/>
                    </a:cubicBezTo>
                    <a:cubicBezTo>
                      <a:pt x="979" y="0"/>
                      <a:pt x="988" y="8"/>
                      <a:pt x="988" y="19"/>
                    </a:cubicBezTo>
                    <a:cubicBezTo>
                      <a:pt x="988" y="95"/>
                      <a:pt x="988" y="95"/>
                      <a:pt x="988" y="95"/>
                    </a:cubicBezTo>
                    <a:cubicBezTo>
                      <a:pt x="988" y="105"/>
                      <a:pt x="979" y="114"/>
                      <a:pt x="969" y="114"/>
                    </a:cubicBezTo>
                    <a:close/>
                    <a:moveTo>
                      <a:pt x="38" y="76"/>
                    </a:moveTo>
                    <a:cubicBezTo>
                      <a:pt x="950" y="76"/>
                      <a:pt x="950" y="76"/>
                      <a:pt x="950" y="76"/>
                    </a:cubicBezTo>
                    <a:cubicBezTo>
                      <a:pt x="950" y="38"/>
                      <a:pt x="950" y="38"/>
                      <a:pt x="950" y="38"/>
                    </a:cubicBezTo>
                    <a:cubicBezTo>
                      <a:pt x="38" y="38"/>
                      <a:pt x="38" y="38"/>
                      <a:pt x="38" y="38"/>
                    </a:cubicBezTo>
                    <a:lnTo>
                      <a:pt x="38" y="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71" name="Rectangle 36">
                <a:extLst>
                  <a:ext uri="{FF2B5EF4-FFF2-40B4-BE49-F238E27FC236}">
                    <a16:creationId xmlns:a16="http://schemas.microsoft.com/office/drawing/2014/main" id="{8FF8C943-3D7A-6C4D-AAC3-E216F7A1ADE3}"/>
                  </a:ext>
                </a:extLst>
              </p:cNvPr>
              <p:cNvSpPr>
                <a:spLocks noChangeArrowheads="1"/>
              </p:cNvSpPr>
              <p:nvPr/>
            </p:nvSpPr>
            <p:spPr bwMode="auto">
              <a:xfrm>
                <a:off x="10083437" y="2862900"/>
                <a:ext cx="20562" cy="22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72" name="Rectangle 37">
                <a:extLst>
                  <a:ext uri="{FF2B5EF4-FFF2-40B4-BE49-F238E27FC236}">
                    <a16:creationId xmlns:a16="http://schemas.microsoft.com/office/drawing/2014/main" id="{AF36BCFC-A1E4-354F-A0BB-3F28EDA319AF}"/>
                  </a:ext>
                </a:extLst>
              </p:cNvPr>
              <p:cNvSpPr>
                <a:spLocks noChangeArrowheads="1"/>
              </p:cNvSpPr>
              <p:nvPr/>
            </p:nvSpPr>
            <p:spPr bwMode="auto">
              <a:xfrm>
                <a:off x="10001977" y="2862900"/>
                <a:ext cx="20562" cy="22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73" name="Rectangle 38">
                <a:extLst>
                  <a:ext uri="{FF2B5EF4-FFF2-40B4-BE49-F238E27FC236}">
                    <a16:creationId xmlns:a16="http://schemas.microsoft.com/office/drawing/2014/main" id="{FE6D3ABC-561A-9E4C-925D-F20F645F80C3}"/>
                  </a:ext>
                </a:extLst>
              </p:cNvPr>
              <p:cNvSpPr>
                <a:spLocks noChangeArrowheads="1"/>
              </p:cNvSpPr>
              <p:nvPr/>
            </p:nvSpPr>
            <p:spPr bwMode="auto">
              <a:xfrm>
                <a:off x="9920517" y="2862900"/>
                <a:ext cx="20562" cy="22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74" name="Freeform 39">
                <a:extLst>
                  <a:ext uri="{FF2B5EF4-FFF2-40B4-BE49-F238E27FC236}">
                    <a16:creationId xmlns:a16="http://schemas.microsoft.com/office/drawing/2014/main" id="{621EE34A-B331-3143-8A0D-8B7BB9E073BD}"/>
                  </a:ext>
                </a:extLst>
              </p:cNvPr>
              <p:cNvSpPr>
                <a:spLocks/>
              </p:cNvSpPr>
              <p:nvPr/>
            </p:nvSpPr>
            <p:spPr bwMode="auto">
              <a:xfrm>
                <a:off x="9839057" y="2852619"/>
                <a:ext cx="20562" cy="245962"/>
              </a:xfrm>
              <a:custGeom>
                <a:avLst/>
                <a:gdLst>
                  <a:gd name="T0" fmla="*/ 19 w 38"/>
                  <a:gd name="T1" fmla="*/ 456 h 456"/>
                  <a:gd name="T2" fmla="*/ 0 w 38"/>
                  <a:gd name="T3" fmla="*/ 437 h 456"/>
                  <a:gd name="T4" fmla="*/ 0 w 38"/>
                  <a:gd name="T5" fmla="*/ 19 h 456"/>
                  <a:gd name="T6" fmla="*/ 19 w 38"/>
                  <a:gd name="T7" fmla="*/ 0 h 456"/>
                  <a:gd name="T8" fmla="*/ 38 w 38"/>
                  <a:gd name="T9" fmla="*/ 19 h 456"/>
                  <a:gd name="T10" fmla="*/ 38 w 38"/>
                  <a:gd name="T11" fmla="*/ 437 h 456"/>
                  <a:gd name="T12" fmla="*/ 19 w 38"/>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38" h="456">
                    <a:moveTo>
                      <a:pt x="19" y="456"/>
                    </a:moveTo>
                    <a:cubicBezTo>
                      <a:pt x="9" y="456"/>
                      <a:pt x="0" y="447"/>
                      <a:pt x="0" y="437"/>
                    </a:cubicBezTo>
                    <a:cubicBezTo>
                      <a:pt x="0" y="19"/>
                      <a:pt x="0" y="19"/>
                      <a:pt x="0" y="19"/>
                    </a:cubicBezTo>
                    <a:cubicBezTo>
                      <a:pt x="0" y="8"/>
                      <a:pt x="9" y="0"/>
                      <a:pt x="19" y="0"/>
                    </a:cubicBezTo>
                    <a:cubicBezTo>
                      <a:pt x="30" y="0"/>
                      <a:pt x="38" y="8"/>
                      <a:pt x="38" y="19"/>
                    </a:cubicBezTo>
                    <a:cubicBezTo>
                      <a:pt x="38" y="437"/>
                      <a:pt x="38" y="437"/>
                      <a:pt x="38" y="437"/>
                    </a:cubicBezTo>
                    <a:cubicBezTo>
                      <a:pt x="38" y="447"/>
                      <a:pt x="30" y="456"/>
                      <a:pt x="19" y="4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75" name="Freeform 40">
                <a:extLst>
                  <a:ext uri="{FF2B5EF4-FFF2-40B4-BE49-F238E27FC236}">
                    <a16:creationId xmlns:a16="http://schemas.microsoft.com/office/drawing/2014/main" id="{F30ED2B4-CA34-DF40-8CC2-F4046B5491CD}"/>
                  </a:ext>
                </a:extLst>
              </p:cNvPr>
              <p:cNvSpPr>
                <a:spLocks/>
              </p:cNvSpPr>
              <p:nvPr/>
            </p:nvSpPr>
            <p:spPr bwMode="auto">
              <a:xfrm>
                <a:off x="10164897" y="2852619"/>
                <a:ext cx="20562" cy="184274"/>
              </a:xfrm>
              <a:custGeom>
                <a:avLst/>
                <a:gdLst>
                  <a:gd name="T0" fmla="*/ 19 w 38"/>
                  <a:gd name="T1" fmla="*/ 342 h 342"/>
                  <a:gd name="T2" fmla="*/ 0 w 38"/>
                  <a:gd name="T3" fmla="*/ 323 h 342"/>
                  <a:gd name="T4" fmla="*/ 0 w 38"/>
                  <a:gd name="T5" fmla="*/ 19 h 342"/>
                  <a:gd name="T6" fmla="*/ 19 w 38"/>
                  <a:gd name="T7" fmla="*/ 0 h 342"/>
                  <a:gd name="T8" fmla="*/ 38 w 38"/>
                  <a:gd name="T9" fmla="*/ 19 h 342"/>
                  <a:gd name="T10" fmla="*/ 38 w 38"/>
                  <a:gd name="T11" fmla="*/ 323 h 342"/>
                  <a:gd name="T12" fmla="*/ 19 w 38"/>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38" h="342">
                    <a:moveTo>
                      <a:pt x="19" y="342"/>
                    </a:moveTo>
                    <a:cubicBezTo>
                      <a:pt x="8" y="342"/>
                      <a:pt x="0" y="333"/>
                      <a:pt x="0" y="323"/>
                    </a:cubicBezTo>
                    <a:cubicBezTo>
                      <a:pt x="0" y="19"/>
                      <a:pt x="0" y="19"/>
                      <a:pt x="0" y="19"/>
                    </a:cubicBezTo>
                    <a:cubicBezTo>
                      <a:pt x="0" y="8"/>
                      <a:pt x="8" y="0"/>
                      <a:pt x="19" y="0"/>
                    </a:cubicBezTo>
                    <a:cubicBezTo>
                      <a:pt x="29" y="0"/>
                      <a:pt x="38" y="8"/>
                      <a:pt x="38" y="19"/>
                    </a:cubicBezTo>
                    <a:cubicBezTo>
                      <a:pt x="38" y="323"/>
                      <a:pt x="38" y="323"/>
                      <a:pt x="38" y="323"/>
                    </a:cubicBezTo>
                    <a:cubicBezTo>
                      <a:pt x="38" y="333"/>
                      <a:pt x="29" y="342"/>
                      <a:pt x="19" y="3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grpSp>
      </p:grpSp>
      <p:sp>
        <p:nvSpPr>
          <p:cNvPr id="27" name="Rectangle 26">
            <a:extLst>
              <a:ext uri="{FF2B5EF4-FFF2-40B4-BE49-F238E27FC236}">
                <a16:creationId xmlns:a16="http://schemas.microsoft.com/office/drawing/2014/main" id="{C9C3AA71-1F04-9B4B-93CA-98B7D08C633E}"/>
              </a:ext>
            </a:extLst>
          </p:cNvPr>
          <p:cNvSpPr/>
          <p:nvPr/>
        </p:nvSpPr>
        <p:spPr>
          <a:xfrm>
            <a:off x="10104633" y="2466512"/>
            <a:ext cx="1080000" cy="3600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C136A1"/>
                </a:solidFill>
                <a:effectLst/>
                <a:uLnTx/>
                <a:uFillTx/>
                <a:latin typeface="Arial"/>
                <a:ea typeface="+mn-ea"/>
                <a:cs typeface="+mn-cs"/>
              </a:rPr>
              <a:t>Bank</a:t>
            </a:r>
          </a:p>
        </p:txBody>
      </p:sp>
      <p:sp>
        <p:nvSpPr>
          <p:cNvPr id="89" name="Slide Number Placeholder 4">
            <a:extLst>
              <a:ext uri="{FF2B5EF4-FFF2-40B4-BE49-F238E27FC236}">
                <a16:creationId xmlns:a16="http://schemas.microsoft.com/office/drawing/2014/main" id="{8CD494AB-5F37-8D47-8031-D21E3B665388}"/>
              </a:ext>
            </a:extLst>
          </p:cNvPr>
          <p:cNvSpPr>
            <a:spLocks noGrp="1"/>
          </p:cNvSpPr>
          <p:nvPr>
            <p:ph type="sldNum" sz="quarter" idx="12"/>
          </p:nvPr>
        </p:nvSpPr>
        <p:spPr>
          <a:xfrm>
            <a:off x="11070431" y="6393421"/>
            <a:ext cx="49768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95909-DC86-4C28-AD6E-431C997D4893}" type="slidenum">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sp>
        <p:nvSpPr>
          <p:cNvPr id="90" name="Date Placeholder 3">
            <a:extLst>
              <a:ext uri="{FF2B5EF4-FFF2-40B4-BE49-F238E27FC236}">
                <a16:creationId xmlns:a16="http://schemas.microsoft.com/office/drawing/2014/main" id="{0B833FAD-D6AF-1449-8673-9EFF2A464D20}"/>
              </a:ext>
            </a:extLst>
          </p:cNvPr>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2C19FE-D082-4640-BFED-203C0E583774}" type="datetime4">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7, 2019</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08D11BCB-3F9F-5142-8B96-AB7D43960C63}"/>
              </a:ext>
            </a:extLst>
          </p:cNvPr>
          <p:cNvSpPr/>
          <p:nvPr/>
        </p:nvSpPr>
        <p:spPr>
          <a:xfrm>
            <a:off x="4863493" y="3533358"/>
            <a:ext cx="1080000" cy="36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App</a:t>
            </a:r>
          </a:p>
        </p:txBody>
      </p:sp>
      <p:cxnSp>
        <p:nvCxnSpPr>
          <p:cNvPr id="95" name="Straight Arrow Connector 94">
            <a:extLst>
              <a:ext uri="{FF2B5EF4-FFF2-40B4-BE49-F238E27FC236}">
                <a16:creationId xmlns:a16="http://schemas.microsoft.com/office/drawing/2014/main" id="{3D1E9417-DECC-A148-A9FF-5746A809E503}"/>
              </a:ext>
            </a:extLst>
          </p:cNvPr>
          <p:cNvCxnSpPr>
            <a:cxnSpLocks/>
          </p:cNvCxnSpPr>
          <p:nvPr/>
        </p:nvCxnSpPr>
        <p:spPr>
          <a:xfrm>
            <a:off x="5403493" y="3893358"/>
            <a:ext cx="0" cy="389884"/>
          </a:xfrm>
          <a:prstGeom prst="straightConnector1">
            <a:avLst/>
          </a:prstGeom>
          <a:ln w="12700">
            <a:solidFill>
              <a:schemeClr val="tx2"/>
            </a:solidFill>
            <a:round/>
            <a:tailEnd type="arrow"/>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2ABFCFA8-6B19-0E4E-A519-265B93D6D779}"/>
              </a:ext>
            </a:extLst>
          </p:cNvPr>
          <p:cNvSpPr/>
          <p:nvPr/>
        </p:nvSpPr>
        <p:spPr>
          <a:xfrm>
            <a:off x="7736323" y="1524294"/>
            <a:ext cx="873593" cy="873593"/>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101" name="Group 100">
            <a:extLst>
              <a:ext uri="{FF2B5EF4-FFF2-40B4-BE49-F238E27FC236}">
                <a16:creationId xmlns:a16="http://schemas.microsoft.com/office/drawing/2014/main" id="{C20B5ACA-4729-E94D-B833-794D8516E7EB}"/>
              </a:ext>
            </a:extLst>
          </p:cNvPr>
          <p:cNvGrpSpPr/>
          <p:nvPr/>
        </p:nvGrpSpPr>
        <p:grpSpPr>
          <a:xfrm>
            <a:off x="7942791" y="1717273"/>
            <a:ext cx="519419" cy="534703"/>
            <a:chOff x="6457951" y="3205163"/>
            <a:chExt cx="1038225" cy="1081088"/>
          </a:xfrm>
          <a:solidFill>
            <a:schemeClr val="accent1"/>
          </a:solidFill>
        </p:grpSpPr>
        <p:sp>
          <p:nvSpPr>
            <p:cNvPr id="103" name="Freeform 44">
              <a:extLst>
                <a:ext uri="{FF2B5EF4-FFF2-40B4-BE49-F238E27FC236}">
                  <a16:creationId xmlns:a16="http://schemas.microsoft.com/office/drawing/2014/main" id="{85A39D4A-3280-6E40-A009-8989004C168C}"/>
                </a:ext>
              </a:extLst>
            </p:cNvPr>
            <p:cNvSpPr>
              <a:spLocks/>
            </p:cNvSpPr>
            <p:nvPr/>
          </p:nvSpPr>
          <p:spPr bwMode="auto">
            <a:xfrm>
              <a:off x="6457951" y="3205163"/>
              <a:ext cx="1038225" cy="863600"/>
            </a:xfrm>
            <a:custGeom>
              <a:avLst/>
              <a:gdLst>
                <a:gd name="T0" fmla="*/ 943 w 963"/>
                <a:gd name="T1" fmla="*/ 0 h 799"/>
                <a:gd name="T2" fmla="*/ 846 w 963"/>
                <a:gd name="T3" fmla="*/ 0 h 799"/>
                <a:gd name="T4" fmla="*/ 827 w 963"/>
                <a:gd name="T5" fmla="*/ 14 h 799"/>
                <a:gd name="T6" fmla="*/ 796 w 963"/>
                <a:gd name="T7" fmla="*/ 117 h 799"/>
                <a:gd name="T8" fmla="*/ 21 w 963"/>
                <a:gd name="T9" fmla="*/ 117 h 799"/>
                <a:gd name="T10" fmla="*/ 5 w 963"/>
                <a:gd name="T11" fmla="*/ 125 h 799"/>
                <a:gd name="T12" fmla="*/ 2 w 963"/>
                <a:gd name="T13" fmla="*/ 142 h 799"/>
                <a:gd name="T14" fmla="*/ 123 w 963"/>
                <a:gd name="T15" fmla="*/ 569 h 799"/>
                <a:gd name="T16" fmla="*/ 33 w 963"/>
                <a:gd name="T17" fmla="*/ 688 h 799"/>
                <a:gd name="T18" fmla="*/ 65 w 963"/>
                <a:gd name="T19" fmla="*/ 767 h 799"/>
                <a:gd name="T20" fmla="*/ 161 w 963"/>
                <a:gd name="T21" fmla="*/ 799 h 799"/>
                <a:gd name="T22" fmla="*/ 169 w 963"/>
                <a:gd name="T23" fmla="*/ 799 h 799"/>
                <a:gd name="T24" fmla="*/ 710 w 963"/>
                <a:gd name="T25" fmla="*/ 799 h 799"/>
                <a:gd name="T26" fmla="*/ 730 w 963"/>
                <a:gd name="T27" fmla="*/ 779 h 799"/>
                <a:gd name="T28" fmla="*/ 710 w 963"/>
                <a:gd name="T29" fmla="*/ 759 h 799"/>
                <a:gd name="T30" fmla="*/ 168 w 963"/>
                <a:gd name="T31" fmla="*/ 759 h 799"/>
                <a:gd name="T32" fmla="*/ 167 w 963"/>
                <a:gd name="T33" fmla="*/ 759 h 799"/>
                <a:gd name="T34" fmla="*/ 92 w 963"/>
                <a:gd name="T35" fmla="*/ 737 h 799"/>
                <a:gd name="T36" fmla="*/ 73 w 963"/>
                <a:gd name="T37" fmla="*/ 688 h 799"/>
                <a:gd name="T38" fmla="*/ 144 w 963"/>
                <a:gd name="T39" fmla="*/ 606 h 799"/>
                <a:gd name="T40" fmla="*/ 146 w 963"/>
                <a:gd name="T41" fmla="*/ 606 h 799"/>
                <a:gd name="T42" fmla="*/ 148 w 963"/>
                <a:gd name="T43" fmla="*/ 606 h 799"/>
                <a:gd name="T44" fmla="*/ 698 w 963"/>
                <a:gd name="T45" fmla="*/ 606 h 799"/>
                <a:gd name="T46" fmla="*/ 718 w 963"/>
                <a:gd name="T47" fmla="*/ 591 h 799"/>
                <a:gd name="T48" fmla="*/ 801 w 963"/>
                <a:gd name="T49" fmla="*/ 254 h 799"/>
                <a:gd name="T50" fmla="*/ 787 w 963"/>
                <a:gd name="T51" fmla="*/ 229 h 799"/>
                <a:gd name="T52" fmla="*/ 763 w 963"/>
                <a:gd name="T53" fmla="*/ 244 h 799"/>
                <a:gd name="T54" fmla="*/ 683 w 963"/>
                <a:gd name="T55" fmla="*/ 566 h 799"/>
                <a:gd name="T56" fmla="*/ 164 w 963"/>
                <a:gd name="T57" fmla="*/ 566 h 799"/>
                <a:gd name="T58" fmla="*/ 47 w 963"/>
                <a:gd name="T59" fmla="*/ 157 h 799"/>
                <a:gd name="T60" fmla="*/ 811 w 963"/>
                <a:gd name="T61" fmla="*/ 157 h 799"/>
                <a:gd name="T62" fmla="*/ 830 w 963"/>
                <a:gd name="T63" fmla="*/ 143 h 799"/>
                <a:gd name="T64" fmla="*/ 861 w 963"/>
                <a:gd name="T65" fmla="*/ 40 h 799"/>
                <a:gd name="T66" fmla="*/ 943 w 963"/>
                <a:gd name="T67" fmla="*/ 40 h 799"/>
                <a:gd name="T68" fmla="*/ 963 w 963"/>
                <a:gd name="T69" fmla="*/ 20 h 799"/>
                <a:gd name="T70" fmla="*/ 943 w 963"/>
                <a:gd name="T71"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3" h="799">
                  <a:moveTo>
                    <a:pt x="943" y="0"/>
                  </a:moveTo>
                  <a:cubicBezTo>
                    <a:pt x="846" y="0"/>
                    <a:pt x="846" y="0"/>
                    <a:pt x="846" y="0"/>
                  </a:cubicBezTo>
                  <a:cubicBezTo>
                    <a:pt x="837" y="0"/>
                    <a:pt x="829" y="6"/>
                    <a:pt x="827" y="14"/>
                  </a:cubicBezTo>
                  <a:cubicBezTo>
                    <a:pt x="796" y="117"/>
                    <a:pt x="796" y="117"/>
                    <a:pt x="796" y="117"/>
                  </a:cubicBezTo>
                  <a:cubicBezTo>
                    <a:pt x="21" y="117"/>
                    <a:pt x="21" y="117"/>
                    <a:pt x="21" y="117"/>
                  </a:cubicBezTo>
                  <a:cubicBezTo>
                    <a:pt x="15" y="117"/>
                    <a:pt x="9" y="120"/>
                    <a:pt x="5" y="125"/>
                  </a:cubicBezTo>
                  <a:cubicBezTo>
                    <a:pt x="1" y="130"/>
                    <a:pt x="0" y="136"/>
                    <a:pt x="2" y="142"/>
                  </a:cubicBezTo>
                  <a:cubicBezTo>
                    <a:pt x="123" y="569"/>
                    <a:pt x="123" y="569"/>
                    <a:pt x="123" y="569"/>
                  </a:cubicBezTo>
                  <a:cubicBezTo>
                    <a:pt x="84" y="578"/>
                    <a:pt x="33" y="609"/>
                    <a:pt x="33" y="688"/>
                  </a:cubicBezTo>
                  <a:cubicBezTo>
                    <a:pt x="33" y="721"/>
                    <a:pt x="44" y="748"/>
                    <a:pt x="65" y="767"/>
                  </a:cubicBezTo>
                  <a:cubicBezTo>
                    <a:pt x="96" y="796"/>
                    <a:pt x="141" y="799"/>
                    <a:pt x="161" y="799"/>
                  </a:cubicBezTo>
                  <a:cubicBezTo>
                    <a:pt x="165" y="799"/>
                    <a:pt x="168" y="799"/>
                    <a:pt x="169" y="799"/>
                  </a:cubicBezTo>
                  <a:cubicBezTo>
                    <a:pt x="710" y="799"/>
                    <a:pt x="710" y="799"/>
                    <a:pt x="710" y="799"/>
                  </a:cubicBezTo>
                  <a:cubicBezTo>
                    <a:pt x="721" y="799"/>
                    <a:pt x="730" y="790"/>
                    <a:pt x="730" y="779"/>
                  </a:cubicBezTo>
                  <a:cubicBezTo>
                    <a:pt x="730" y="768"/>
                    <a:pt x="721" y="759"/>
                    <a:pt x="710" y="759"/>
                  </a:cubicBezTo>
                  <a:cubicBezTo>
                    <a:pt x="168" y="759"/>
                    <a:pt x="168" y="759"/>
                    <a:pt x="168" y="759"/>
                  </a:cubicBezTo>
                  <a:cubicBezTo>
                    <a:pt x="168" y="759"/>
                    <a:pt x="167" y="759"/>
                    <a:pt x="167" y="759"/>
                  </a:cubicBezTo>
                  <a:cubicBezTo>
                    <a:pt x="166" y="759"/>
                    <a:pt x="119" y="762"/>
                    <a:pt x="92" y="737"/>
                  </a:cubicBezTo>
                  <a:cubicBezTo>
                    <a:pt x="80" y="726"/>
                    <a:pt x="73" y="710"/>
                    <a:pt x="73" y="688"/>
                  </a:cubicBezTo>
                  <a:cubicBezTo>
                    <a:pt x="73" y="611"/>
                    <a:pt x="137" y="607"/>
                    <a:pt x="144" y="606"/>
                  </a:cubicBezTo>
                  <a:cubicBezTo>
                    <a:pt x="145" y="606"/>
                    <a:pt x="146" y="606"/>
                    <a:pt x="146" y="606"/>
                  </a:cubicBezTo>
                  <a:cubicBezTo>
                    <a:pt x="147" y="606"/>
                    <a:pt x="148" y="606"/>
                    <a:pt x="148" y="606"/>
                  </a:cubicBezTo>
                  <a:cubicBezTo>
                    <a:pt x="698" y="606"/>
                    <a:pt x="698" y="606"/>
                    <a:pt x="698" y="606"/>
                  </a:cubicBezTo>
                  <a:cubicBezTo>
                    <a:pt x="708" y="606"/>
                    <a:pt x="716" y="600"/>
                    <a:pt x="718" y="591"/>
                  </a:cubicBezTo>
                  <a:cubicBezTo>
                    <a:pt x="801" y="254"/>
                    <a:pt x="801" y="254"/>
                    <a:pt x="801" y="254"/>
                  </a:cubicBezTo>
                  <a:cubicBezTo>
                    <a:pt x="804" y="243"/>
                    <a:pt x="797" y="232"/>
                    <a:pt x="787" y="229"/>
                  </a:cubicBezTo>
                  <a:cubicBezTo>
                    <a:pt x="776" y="227"/>
                    <a:pt x="765" y="233"/>
                    <a:pt x="763" y="244"/>
                  </a:cubicBezTo>
                  <a:cubicBezTo>
                    <a:pt x="683" y="566"/>
                    <a:pt x="683" y="566"/>
                    <a:pt x="683" y="566"/>
                  </a:cubicBezTo>
                  <a:cubicBezTo>
                    <a:pt x="164" y="566"/>
                    <a:pt x="164" y="566"/>
                    <a:pt x="164" y="566"/>
                  </a:cubicBezTo>
                  <a:cubicBezTo>
                    <a:pt x="47" y="157"/>
                    <a:pt x="47" y="157"/>
                    <a:pt x="47" y="157"/>
                  </a:cubicBezTo>
                  <a:cubicBezTo>
                    <a:pt x="811" y="157"/>
                    <a:pt x="811" y="157"/>
                    <a:pt x="811" y="157"/>
                  </a:cubicBezTo>
                  <a:cubicBezTo>
                    <a:pt x="820" y="157"/>
                    <a:pt x="828" y="151"/>
                    <a:pt x="830" y="143"/>
                  </a:cubicBezTo>
                  <a:cubicBezTo>
                    <a:pt x="861" y="40"/>
                    <a:pt x="861" y="40"/>
                    <a:pt x="861" y="40"/>
                  </a:cubicBezTo>
                  <a:cubicBezTo>
                    <a:pt x="943" y="40"/>
                    <a:pt x="943" y="40"/>
                    <a:pt x="943" y="40"/>
                  </a:cubicBezTo>
                  <a:cubicBezTo>
                    <a:pt x="954" y="40"/>
                    <a:pt x="963" y="31"/>
                    <a:pt x="963" y="20"/>
                  </a:cubicBezTo>
                  <a:cubicBezTo>
                    <a:pt x="963" y="9"/>
                    <a:pt x="954" y="0"/>
                    <a:pt x="9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04" name="Freeform 45">
              <a:extLst>
                <a:ext uri="{FF2B5EF4-FFF2-40B4-BE49-F238E27FC236}">
                  <a16:creationId xmlns:a16="http://schemas.microsoft.com/office/drawing/2014/main" id="{195A5A0E-32C3-8342-A6F9-C2750C24F95F}"/>
                </a:ext>
              </a:extLst>
            </p:cNvPr>
            <p:cNvSpPr>
              <a:spLocks noEditPoints="1"/>
            </p:cNvSpPr>
            <p:nvPr/>
          </p:nvSpPr>
          <p:spPr bwMode="auto">
            <a:xfrm>
              <a:off x="6561138" y="4087813"/>
              <a:ext cx="196850" cy="198438"/>
            </a:xfrm>
            <a:custGeom>
              <a:avLst/>
              <a:gdLst>
                <a:gd name="T0" fmla="*/ 92 w 183"/>
                <a:gd name="T1" fmla="*/ 0 h 183"/>
                <a:gd name="T2" fmla="*/ 0 w 183"/>
                <a:gd name="T3" fmla="*/ 91 h 183"/>
                <a:gd name="T4" fmla="*/ 92 w 183"/>
                <a:gd name="T5" fmla="*/ 183 h 183"/>
                <a:gd name="T6" fmla="*/ 183 w 183"/>
                <a:gd name="T7" fmla="*/ 91 h 183"/>
                <a:gd name="T8" fmla="*/ 92 w 183"/>
                <a:gd name="T9" fmla="*/ 0 h 183"/>
                <a:gd name="T10" fmla="*/ 92 w 183"/>
                <a:gd name="T11" fmla="*/ 143 h 183"/>
                <a:gd name="T12" fmla="*/ 40 w 183"/>
                <a:gd name="T13" fmla="*/ 91 h 183"/>
                <a:gd name="T14" fmla="*/ 92 w 183"/>
                <a:gd name="T15" fmla="*/ 40 h 183"/>
                <a:gd name="T16" fmla="*/ 143 w 183"/>
                <a:gd name="T17" fmla="*/ 91 h 183"/>
                <a:gd name="T18" fmla="*/ 92 w 183"/>
                <a:gd name="T19" fmla="*/ 14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3">
                  <a:moveTo>
                    <a:pt x="92" y="0"/>
                  </a:moveTo>
                  <a:cubicBezTo>
                    <a:pt x="41" y="0"/>
                    <a:pt x="0" y="41"/>
                    <a:pt x="0" y="91"/>
                  </a:cubicBezTo>
                  <a:cubicBezTo>
                    <a:pt x="0" y="142"/>
                    <a:pt x="41" y="183"/>
                    <a:pt x="92" y="183"/>
                  </a:cubicBezTo>
                  <a:cubicBezTo>
                    <a:pt x="142" y="183"/>
                    <a:pt x="183" y="142"/>
                    <a:pt x="183" y="91"/>
                  </a:cubicBezTo>
                  <a:cubicBezTo>
                    <a:pt x="183" y="41"/>
                    <a:pt x="142" y="0"/>
                    <a:pt x="92" y="0"/>
                  </a:cubicBezTo>
                  <a:close/>
                  <a:moveTo>
                    <a:pt x="92" y="143"/>
                  </a:moveTo>
                  <a:cubicBezTo>
                    <a:pt x="63" y="143"/>
                    <a:pt x="40" y="120"/>
                    <a:pt x="40" y="91"/>
                  </a:cubicBezTo>
                  <a:cubicBezTo>
                    <a:pt x="40" y="63"/>
                    <a:pt x="63" y="40"/>
                    <a:pt x="92" y="40"/>
                  </a:cubicBezTo>
                  <a:cubicBezTo>
                    <a:pt x="120" y="40"/>
                    <a:pt x="143" y="63"/>
                    <a:pt x="143" y="91"/>
                  </a:cubicBezTo>
                  <a:cubicBezTo>
                    <a:pt x="143" y="120"/>
                    <a:pt x="120" y="143"/>
                    <a:pt x="9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07" name="Freeform 46">
              <a:extLst>
                <a:ext uri="{FF2B5EF4-FFF2-40B4-BE49-F238E27FC236}">
                  <a16:creationId xmlns:a16="http://schemas.microsoft.com/office/drawing/2014/main" id="{9C8A3B18-D8B1-B74A-BB42-9AB185526FD6}"/>
                </a:ext>
              </a:extLst>
            </p:cNvPr>
            <p:cNvSpPr>
              <a:spLocks noEditPoints="1"/>
            </p:cNvSpPr>
            <p:nvPr/>
          </p:nvSpPr>
          <p:spPr bwMode="auto">
            <a:xfrm>
              <a:off x="7045326" y="4084638"/>
              <a:ext cx="198438" cy="198438"/>
            </a:xfrm>
            <a:custGeom>
              <a:avLst/>
              <a:gdLst>
                <a:gd name="T0" fmla="*/ 92 w 183"/>
                <a:gd name="T1" fmla="*/ 0 h 183"/>
                <a:gd name="T2" fmla="*/ 0 w 183"/>
                <a:gd name="T3" fmla="*/ 92 h 183"/>
                <a:gd name="T4" fmla="*/ 92 w 183"/>
                <a:gd name="T5" fmla="*/ 183 h 183"/>
                <a:gd name="T6" fmla="*/ 183 w 183"/>
                <a:gd name="T7" fmla="*/ 92 h 183"/>
                <a:gd name="T8" fmla="*/ 92 w 183"/>
                <a:gd name="T9" fmla="*/ 0 h 183"/>
                <a:gd name="T10" fmla="*/ 92 w 183"/>
                <a:gd name="T11" fmla="*/ 143 h 183"/>
                <a:gd name="T12" fmla="*/ 40 w 183"/>
                <a:gd name="T13" fmla="*/ 92 h 183"/>
                <a:gd name="T14" fmla="*/ 92 w 183"/>
                <a:gd name="T15" fmla="*/ 40 h 183"/>
                <a:gd name="T16" fmla="*/ 143 w 183"/>
                <a:gd name="T17" fmla="*/ 92 h 183"/>
                <a:gd name="T18" fmla="*/ 92 w 183"/>
                <a:gd name="T19" fmla="*/ 14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3">
                  <a:moveTo>
                    <a:pt x="92" y="0"/>
                  </a:moveTo>
                  <a:cubicBezTo>
                    <a:pt x="41" y="0"/>
                    <a:pt x="0" y="41"/>
                    <a:pt x="0" y="92"/>
                  </a:cubicBezTo>
                  <a:cubicBezTo>
                    <a:pt x="0" y="142"/>
                    <a:pt x="41" y="183"/>
                    <a:pt x="92" y="183"/>
                  </a:cubicBezTo>
                  <a:cubicBezTo>
                    <a:pt x="142" y="183"/>
                    <a:pt x="183" y="142"/>
                    <a:pt x="183" y="92"/>
                  </a:cubicBezTo>
                  <a:cubicBezTo>
                    <a:pt x="183" y="41"/>
                    <a:pt x="142" y="0"/>
                    <a:pt x="92" y="0"/>
                  </a:cubicBezTo>
                  <a:close/>
                  <a:moveTo>
                    <a:pt x="92" y="143"/>
                  </a:moveTo>
                  <a:cubicBezTo>
                    <a:pt x="63" y="143"/>
                    <a:pt x="40" y="120"/>
                    <a:pt x="40" y="92"/>
                  </a:cubicBezTo>
                  <a:cubicBezTo>
                    <a:pt x="40" y="63"/>
                    <a:pt x="63" y="40"/>
                    <a:pt x="92" y="40"/>
                  </a:cubicBezTo>
                  <a:cubicBezTo>
                    <a:pt x="120" y="40"/>
                    <a:pt x="143" y="63"/>
                    <a:pt x="143" y="92"/>
                  </a:cubicBezTo>
                  <a:cubicBezTo>
                    <a:pt x="143" y="120"/>
                    <a:pt x="120" y="143"/>
                    <a:pt x="9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08" name="Freeform 47">
              <a:extLst>
                <a:ext uri="{FF2B5EF4-FFF2-40B4-BE49-F238E27FC236}">
                  <a16:creationId xmlns:a16="http://schemas.microsoft.com/office/drawing/2014/main" id="{33A4BC69-1950-9242-BC47-7F2BE2F6E7E4}"/>
                </a:ext>
              </a:extLst>
            </p:cNvPr>
            <p:cNvSpPr>
              <a:spLocks/>
            </p:cNvSpPr>
            <p:nvPr/>
          </p:nvSpPr>
          <p:spPr bwMode="auto">
            <a:xfrm>
              <a:off x="6704013" y="3460751"/>
              <a:ext cx="42863" cy="220663"/>
            </a:xfrm>
            <a:custGeom>
              <a:avLst/>
              <a:gdLst>
                <a:gd name="T0" fmla="*/ 0 w 40"/>
                <a:gd name="T1" fmla="*/ 20 h 204"/>
                <a:gd name="T2" fmla="*/ 0 w 40"/>
                <a:gd name="T3" fmla="*/ 184 h 204"/>
                <a:gd name="T4" fmla="*/ 20 w 40"/>
                <a:gd name="T5" fmla="*/ 204 h 204"/>
                <a:gd name="T6" fmla="*/ 40 w 40"/>
                <a:gd name="T7" fmla="*/ 184 h 204"/>
                <a:gd name="T8" fmla="*/ 40 w 40"/>
                <a:gd name="T9" fmla="*/ 20 h 204"/>
                <a:gd name="T10" fmla="*/ 20 w 40"/>
                <a:gd name="T11" fmla="*/ 0 h 204"/>
                <a:gd name="T12" fmla="*/ 0 w 40"/>
                <a:gd name="T13" fmla="*/ 20 h 204"/>
              </a:gdLst>
              <a:ahLst/>
              <a:cxnLst>
                <a:cxn ang="0">
                  <a:pos x="T0" y="T1"/>
                </a:cxn>
                <a:cxn ang="0">
                  <a:pos x="T2" y="T3"/>
                </a:cxn>
                <a:cxn ang="0">
                  <a:pos x="T4" y="T5"/>
                </a:cxn>
                <a:cxn ang="0">
                  <a:pos x="T6" y="T7"/>
                </a:cxn>
                <a:cxn ang="0">
                  <a:pos x="T8" y="T9"/>
                </a:cxn>
                <a:cxn ang="0">
                  <a:pos x="T10" y="T11"/>
                </a:cxn>
                <a:cxn ang="0">
                  <a:pos x="T12" y="T13"/>
                </a:cxn>
              </a:cxnLst>
              <a:rect l="0" t="0" r="r" b="b"/>
              <a:pathLst>
                <a:path w="40" h="204">
                  <a:moveTo>
                    <a:pt x="0" y="20"/>
                  </a:moveTo>
                  <a:cubicBezTo>
                    <a:pt x="0" y="184"/>
                    <a:pt x="0" y="184"/>
                    <a:pt x="0" y="184"/>
                  </a:cubicBezTo>
                  <a:cubicBezTo>
                    <a:pt x="0" y="195"/>
                    <a:pt x="9" y="204"/>
                    <a:pt x="20" y="204"/>
                  </a:cubicBezTo>
                  <a:cubicBezTo>
                    <a:pt x="31" y="204"/>
                    <a:pt x="40" y="195"/>
                    <a:pt x="40" y="184"/>
                  </a:cubicBezTo>
                  <a:cubicBezTo>
                    <a:pt x="40" y="20"/>
                    <a:pt x="40" y="20"/>
                    <a:pt x="40" y="20"/>
                  </a:cubicBezTo>
                  <a:cubicBezTo>
                    <a:pt x="40" y="9"/>
                    <a:pt x="31" y="0"/>
                    <a:pt x="20" y="0"/>
                  </a:cubicBezTo>
                  <a:cubicBezTo>
                    <a:pt x="9" y="0"/>
                    <a:pt x="0" y="9"/>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09" name="Freeform 48">
              <a:extLst>
                <a:ext uri="{FF2B5EF4-FFF2-40B4-BE49-F238E27FC236}">
                  <a16:creationId xmlns:a16="http://schemas.microsoft.com/office/drawing/2014/main" id="{07D2A600-0397-F04A-8A8B-C3BC685B0988}"/>
                </a:ext>
              </a:extLst>
            </p:cNvPr>
            <p:cNvSpPr>
              <a:spLocks/>
            </p:cNvSpPr>
            <p:nvPr/>
          </p:nvSpPr>
          <p:spPr bwMode="auto">
            <a:xfrm>
              <a:off x="6834188" y="3460751"/>
              <a:ext cx="44450" cy="220663"/>
            </a:xfrm>
            <a:custGeom>
              <a:avLst/>
              <a:gdLst>
                <a:gd name="T0" fmla="*/ 0 w 40"/>
                <a:gd name="T1" fmla="*/ 20 h 204"/>
                <a:gd name="T2" fmla="*/ 0 w 40"/>
                <a:gd name="T3" fmla="*/ 184 h 204"/>
                <a:gd name="T4" fmla="*/ 20 w 40"/>
                <a:gd name="T5" fmla="*/ 204 h 204"/>
                <a:gd name="T6" fmla="*/ 40 w 40"/>
                <a:gd name="T7" fmla="*/ 184 h 204"/>
                <a:gd name="T8" fmla="*/ 40 w 40"/>
                <a:gd name="T9" fmla="*/ 20 h 204"/>
                <a:gd name="T10" fmla="*/ 20 w 40"/>
                <a:gd name="T11" fmla="*/ 0 h 204"/>
                <a:gd name="T12" fmla="*/ 0 w 40"/>
                <a:gd name="T13" fmla="*/ 20 h 204"/>
              </a:gdLst>
              <a:ahLst/>
              <a:cxnLst>
                <a:cxn ang="0">
                  <a:pos x="T0" y="T1"/>
                </a:cxn>
                <a:cxn ang="0">
                  <a:pos x="T2" y="T3"/>
                </a:cxn>
                <a:cxn ang="0">
                  <a:pos x="T4" y="T5"/>
                </a:cxn>
                <a:cxn ang="0">
                  <a:pos x="T6" y="T7"/>
                </a:cxn>
                <a:cxn ang="0">
                  <a:pos x="T8" y="T9"/>
                </a:cxn>
                <a:cxn ang="0">
                  <a:pos x="T10" y="T11"/>
                </a:cxn>
                <a:cxn ang="0">
                  <a:pos x="T12" y="T13"/>
                </a:cxn>
              </a:cxnLst>
              <a:rect l="0" t="0" r="r" b="b"/>
              <a:pathLst>
                <a:path w="40" h="204">
                  <a:moveTo>
                    <a:pt x="0" y="20"/>
                  </a:moveTo>
                  <a:cubicBezTo>
                    <a:pt x="0" y="184"/>
                    <a:pt x="0" y="184"/>
                    <a:pt x="0" y="184"/>
                  </a:cubicBezTo>
                  <a:cubicBezTo>
                    <a:pt x="0" y="195"/>
                    <a:pt x="9" y="204"/>
                    <a:pt x="20" y="204"/>
                  </a:cubicBezTo>
                  <a:cubicBezTo>
                    <a:pt x="31" y="204"/>
                    <a:pt x="40" y="195"/>
                    <a:pt x="40" y="184"/>
                  </a:cubicBezTo>
                  <a:cubicBezTo>
                    <a:pt x="40" y="20"/>
                    <a:pt x="40" y="20"/>
                    <a:pt x="40" y="20"/>
                  </a:cubicBezTo>
                  <a:cubicBezTo>
                    <a:pt x="40" y="9"/>
                    <a:pt x="31" y="0"/>
                    <a:pt x="20" y="0"/>
                  </a:cubicBezTo>
                  <a:cubicBezTo>
                    <a:pt x="9" y="0"/>
                    <a:pt x="0" y="9"/>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10" name="Freeform 49">
              <a:extLst>
                <a:ext uri="{FF2B5EF4-FFF2-40B4-BE49-F238E27FC236}">
                  <a16:creationId xmlns:a16="http://schemas.microsoft.com/office/drawing/2014/main" id="{F0E32CF6-A4BA-3744-AE9D-8D58624DAF79}"/>
                </a:ext>
              </a:extLst>
            </p:cNvPr>
            <p:cNvSpPr>
              <a:spLocks/>
            </p:cNvSpPr>
            <p:nvPr/>
          </p:nvSpPr>
          <p:spPr bwMode="auto">
            <a:xfrm>
              <a:off x="6961188" y="3460751"/>
              <a:ext cx="44450" cy="220663"/>
            </a:xfrm>
            <a:custGeom>
              <a:avLst/>
              <a:gdLst>
                <a:gd name="T0" fmla="*/ 0 w 40"/>
                <a:gd name="T1" fmla="*/ 20 h 204"/>
                <a:gd name="T2" fmla="*/ 0 w 40"/>
                <a:gd name="T3" fmla="*/ 184 h 204"/>
                <a:gd name="T4" fmla="*/ 20 w 40"/>
                <a:gd name="T5" fmla="*/ 204 h 204"/>
                <a:gd name="T6" fmla="*/ 40 w 40"/>
                <a:gd name="T7" fmla="*/ 184 h 204"/>
                <a:gd name="T8" fmla="*/ 40 w 40"/>
                <a:gd name="T9" fmla="*/ 20 h 204"/>
                <a:gd name="T10" fmla="*/ 20 w 40"/>
                <a:gd name="T11" fmla="*/ 0 h 204"/>
                <a:gd name="T12" fmla="*/ 0 w 40"/>
                <a:gd name="T13" fmla="*/ 20 h 204"/>
              </a:gdLst>
              <a:ahLst/>
              <a:cxnLst>
                <a:cxn ang="0">
                  <a:pos x="T0" y="T1"/>
                </a:cxn>
                <a:cxn ang="0">
                  <a:pos x="T2" y="T3"/>
                </a:cxn>
                <a:cxn ang="0">
                  <a:pos x="T4" y="T5"/>
                </a:cxn>
                <a:cxn ang="0">
                  <a:pos x="T6" y="T7"/>
                </a:cxn>
                <a:cxn ang="0">
                  <a:pos x="T8" y="T9"/>
                </a:cxn>
                <a:cxn ang="0">
                  <a:pos x="T10" y="T11"/>
                </a:cxn>
                <a:cxn ang="0">
                  <a:pos x="T12" y="T13"/>
                </a:cxn>
              </a:cxnLst>
              <a:rect l="0" t="0" r="r" b="b"/>
              <a:pathLst>
                <a:path w="40" h="204">
                  <a:moveTo>
                    <a:pt x="0" y="20"/>
                  </a:moveTo>
                  <a:cubicBezTo>
                    <a:pt x="0" y="184"/>
                    <a:pt x="0" y="184"/>
                    <a:pt x="0" y="184"/>
                  </a:cubicBezTo>
                  <a:cubicBezTo>
                    <a:pt x="0" y="195"/>
                    <a:pt x="9" y="204"/>
                    <a:pt x="20" y="204"/>
                  </a:cubicBezTo>
                  <a:cubicBezTo>
                    <a:pt x="31" y="204"/>
                    <a:pt x="40" y="195"/>
                    <a:pt x="40" y="184"/>
                  </a:cubicBezTo>
                  <a:cubicBezTo>
                    <a:pt x="40" y="20"/>
                    <a:pt x="40" y="20"/>
                    <a:pt x="40" y="20"/>
                  </a:cubicBezTo>
                  <a:cubicBezTo>
                    <a:pt x="40" y="9"/>
                    <a:pt x="31" y="0"/>
                    <a:pt x="20" y="0"/>
                  </a:cubicBezTo>
                  <a:cubicBezTo>
                    <a:pt x="9" y="0"/>
                    <a:pt x="0" y="9"/>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sp>
          <p:nvSpPr>
            <p:cNvPr id="111" name="Freeform 50">
              <a:extLst>
                <a:ext uri="{FF2B5EF4-FFF2-40B4-BE49-F238E27FC236}">
                  <a16:creationId xmlns:a16="http://schemas.microsoft.com/office/drawing/2014/main" id="{388C49C6-0D18-3542-82A1-103EDAEDE965}"/>
                </a:ext>
              </a:extLst>
            </p:cNvPr>
            <p:cNvSpPr>
              <a:spLocks/>
            </p:cNvSpPr>
            <p:nvPr/>
          </p:nvSpPr>
          <p:spPr bwMode="auto">
            <a:xfrm>
              <a:off x="7091363" y="3460751"/>
              <a:ext cx="42863" cy="220663"/>
            </a:xfrm>
            <a:custGeom>
              <a:avLst/>
              <a:gdLst>
                <a:gd name="T0" fmla="*/ 0 w 40"/>
                <a:gd name="T1" fmla="*/ 20 h 204"/>
                <a:gd name="T2" fmla="*/ 0 w 40"/>
                <a:gd name="T3" fmla="*/ 184 h 204"/>
                <a:gd name="T4" fmla="*/ 20 w 40"/>
                <a:gd name="T5" fmla="*/ 204 h 204"/>
                <a:gd name="T6" fmla="*/ 40 w 40"/>
                <a:gd name="T7" fmla="*/ 184 h 204"/>
                <a:gd name="T8" fmla="*/ 40 w 40"/>
                <a:gd name="T9" fmla="*/ 20 h 204"/>
                <a:gd name="T10" fmla="*/ 20 w 40"/>
                <a:gd name="T11" fmla="*/ 0 h 204"/>
                <a:gd name="T12" fmla="*/ 0 w 40"/>
                <a:gd name="T13" fmla="*/ 20 h 204"/>
              </a:gdLst>
              <a:ahLst/>
              <a:cxnLst>
                <a:cxn ang="0">
                  <a:pos x="T0" y="T1"/>
                </a:cxn>
                <a:cxn ang="0">
                  <a:pos x="T2" y="T3"/>
                </a:cxn>
                <a:cxn ang="0">
                  <a:pos x="T4" y="T5"/>
                </a:cxn>
                <a:cxn ang="0">
                  <a:pos x="T6" y="T7"/>
                </a:cxn>
                <a:cxn ang="0">
                  <a:pos x="T8" y="T9"/>
                </a:cxn>
                <a:cxn ang="0">
                  <a:pos x="T10" y="T11"/>
                </a:cxn>
                <a:cxn ang="0">
                  <a:pos x="T12" y="T13"/>
                </a:cxn>
              </a:cxnLst>
              <a:rect l="0" t="0" r="r" b="b"/>
              <a:pathLst>
                <a:path w="40" h="204">
                  <a:moveTo>
                    <a:pt x="0" y="20"/>
                  </a:moveTo>
                  <a:cubicBezTo>
                    <a:pt x="0" y="184"/>
                    <a:pt x="0" y="184"/>
                    <a:pt x="0" y="184"/>
                  </a:cubicBezTo>
                  <a:cubicBezTo>
                    <a:pt x="0" y="195"/>
                    <a:pt x="9" y="204"/>
                    <a:pt x="20" y="204"/>
                  </a:cubicBezTo>
                  <a:cubicBezTo>
                    <a:pt x="31" y="204"/>
                    <a:pt x="40" y="195"/>
                    <a:pt x="40" y="184"/>
                  </a:cubicBezTo>
                  <a:cubicBezTo>
                    <a:pt x="40" y="20"/>
                    <a:pt x="40" y="20"/>
                    <a:pt x="40" y="20"/>
                  </a:cubicBezTo>
                  <a:cubicBezTo>
                    <a:pt x="40" y="9"/>
                    <a:pt x="31" y="0"/>
                    <a:pt x="20" y="0"/>
                  </a:cubicBezTo>
                  <a:cubicBezTo>
                    <a:pt x="9" y="0"/>
                    <a:pt x="0" y="9"/>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prstClr val="black"/>
                </a:solidFill>
                <a:effectLst/>
                <a:uLnTx/>
                <a:uFillTx/>
                <a:latin typeface="Arial"/>
                <a:ea typeface="+mn-ea"/>
                <a:cs typeface="+mn-cs"/>
              </a:endParaRPr>
            </a:p>
          </p:txBody>
        </p:sp>
      </p:grpSp>
      <p:sp>
        <p:nvSpPr>
          <p:cNvPr id="91" name="Rectangle 90">
            <a:extLst>
              <a:ext uri="{FF2B5EF4-FFF2-40B4-BE49-F238E27FC236}">
                <a16:creationId xmlns:a16="http://schemas.microsoft.com/office/drawing/2014/main" id="{5CAB7DEF-70A0-4CE0-A8DE-80DBE62F1202}"/>
              </a:ext>
            </a:extLst>
          </p:cNvPr>
          <p:cNvSpPr/>
          <p:nvPr/>
        </p:nvSpPr>
        <p:spPr>
          <a:xfrm>
            <a:off x="901339" y="4200645"/>
            <a:ext cx="2703755"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Consistent interaction</a:t>
            </a:r>
          </a:p>
        </p:txBody>
      </p:sp>
      <p:sp>
        <p:nvSpPr>
          <p:cNvPr id="92" name="Rectangle 91">
            <a:extLst>
              <a:ext uri="{FF2B5EF4-FFF2-40B4-BE49-F238E27FC236}">
                <a16:creationId xmlns:a16="http://schemas.microsoft.com/office/drawing/2014/main" id="{7CE9E268-BD7C-4361-83A2-8B5ED1F31F80}"/>
              </a:ext>
            </a:extLst>
          </p:cNvPr>
          <p:cNvSpPr/>
          <p:nvPr/>
        </p:nvSpPr>
        <p:spPr>
          <a:xfrm>
            <a:off x="892001" y="3125547"/>
            <a:ext cx="2703755"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Well understood lifecycle</a:t>
            </a:r>
          </a:p>
        </p:txBody>
      </p:sp>
      <p:sp>
        <p:nvSpPr>
          <p:cNvPr id="96" name="Rectangle 95">
            <a:extLst>
              <a:ext uri="{FF2B5EF4-FFF2-40B4-BE49-F238E27FC236}">
                <a16:creationId xmlns:a16="http://schemas.microsoft.com/office/drawing/2014/main" id="{7EAA2403-3DBC-4216-83B7-34CE2C900647}"/>
              </a:ext>
            </a:extLst>
          </p:cNvPr>
          <p:cNvSpPr/>
          <p:nvPr/>
        </p:nvSpPr>
        <p:spPr>
          <a:xfrm>
            <a:off x="901340" y="5316903"/>
            <a:ext cx="2703755"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Trusted delivery channel</a:t>
            </a:r>
          </a:p>
        </p:txBody>
      </p:sp>
    </p:spTree>
    <p:extLst>
      <p:ext uri="{BB962C8B-B14F-4D97-AF65-F5344CB8AC3E}">
        <p14:creationId xmlns:p14="http://schemas.microsoft.com/office/powerpoint/2010/main" val="109259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82CD-E681-4D48-B599-569064F050B3}"/>
              </a:ext>
            </a:extLst>
          </p:cNvPr>
          <p:cNvSpPr>
            <a:spLocks noGrp="1"/>
          </p:cNvSpPr>
          <p:nvPr>
            <p:ph type="title"/>
          </p:nvPr>
        </p:nvSpPr>
        <p:spPr>
          <a:xfrm>
            <a:off x="623888" y="175846"/>
            <a:ext cx="4502834" cy="668216"/>
          </a:xfrm>
        </p:spPr>
        <p:txBody>
          <a:bodyPr/>
          <a:lstStyle/>
          <a:p>
            <a:r>
              <a:rPr lang="en-US"/>
              <a:t>How platform was built</a:t>
            </a:r>
          </a:p>
        </p:txBody>
      </p:sp>
      <p:sp>
        <p:nvSpPr>
          <p:cNvPr id="22" name="Rectangle 21">
            <a:extLst>
              <a:ext uri="{FF2B5EF4-FFF2-40B4-BE49-F238E27FC236}">
                <a16:creationId xmlns:a16="http://schemas.microsoft.com/office/drawing/2014/main" id="{EC9DFCEA-7C96-8444-9906-F7848F118925}"/>
              </a:ext>
            </a:extLst>
          </p:cNvPr>
          <p:cNvSpPr/>
          <p:nvPr/>
        </p:nvSpPr>
        <p:spPr>
          <a:xfrm>
            <a:off x="7154266" y="1224854"/>
            <a:ext cx="2430916" cy="77815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err="1">
                <a:ln>
                  <a:noFill/>
                </a:ln>
                <a:solidFill>
                  <a:srgbClr val="FFFFFF"/>
                </a:solidFill>
                <a:effectLst/>
                <a:uLnTx/>
                <a:uFillTx/>
                <a:latin typeface="Arial"/>
                <a:ea typeface="+mn-ea"/>
                <a:cs typeface="+mn-cs"/>
              </a:rPr>
              <a:t>Fintechs</a:t>
            </a:r>
            <a:endParaRPr kumimoji="0" lang="en-US" sz="1000" b="1" i="0" u="none" strike="noStrike" kern="1200" cap="all" spc="0" normalizeH="0" baseline="0" noProof="0">
              <a:ln>
                <a:noFill/>
              </a:ln>
              <a:solidFill>
                <a:srgbClr val="FFFFFF"/>
              </a:solidFill>
              <a:effectLst/>
              <a:uLnTx/>
              <a:uFillTx/>
              <a:latin typeface="Arial"/>
              <a:ea typeface="+mn-ea"/>
              <a:cs typeface="+mn-cs"/>
            </a:endParaRPr>
          </a:p>
        </p:txBody>
      </p:sp>
      <p:grpSp>
        <p:nvGrpSpPr>
          <p:cNvPr id="109" name="Group 108">
            <a:extLst>
              <a:ext uri="{FF2B5EF4-FFF2-40B4-BE49-F238E27FC236}">
                <a16:creationId xmlns:a16="http://schemas.microsoft.com/office/drawing/2014/main" id="{95E30732-C603-D845-A6EA-CA7F99D8E268}"/>
              </a:ext>
            </a:extLst>
          </p:cNvPr>
          <p:cNvGrpSpPr/>
          <p:nvPr/>
        </p:nvGrpSpPr>
        <p:grpSpPr>
          <a:xfrm>
            <a:off x="2182154" y="1224854"/>
            <a:ext cx="3567494" cy="780409"/>
            <a:chOff x="-192831" y="1288791"/>
            <a:chExt cx="3567494" cy="780409"/>
          </a:xfrm>
        </p:grpSpPr>
        <p:sp>
          <p:nvSpPr>
            <p:cNvPr id="19" name="Rectangle 18">
              <a:extLst>
                <a:ext uri="{FF2B5EF4-FFF2-40B4-BE49-F238E27FC236}">
                  <a16:creationId xmlns:a16="http://schemas.microsoft.com/office/drawing/2014/main" id="{697A9CFE-5DA5-2D4C-ABEB-D27C8987190F}"/>
                </a:ext>
              </a:extLst>
            </p:cNvPr>
            <p:cNvSpPr/>
            <p:nvPr/>
          </p:nvSpPr>
          <p:spPr>
            <a:xfrm>
              <a:off x="-192831" y="1288791"/>
              <a:ext cx="3567494" cy="7804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FFFFFF"/>
                  </a:solidFill>
                  <a:effectLst/>
                  <a:uLnTx/>
                  <a:uFillTx/>
                  <a:latin typeface="Arial"/>
                  <a:ea typeface="+mn-ea"/>
                  <a:cs typeface="+mn-cs"/>
                </a:rPr>
                <a:t>Bank’s On-Premise Core Systems</a:t>
              </a:r>
            </a:p>
          </p:txBody>
        </p:sp>
        <p:cxnSp>
          <p:nvCxnSpPr>
            <p:cNvPr id="36" name="Straight Arrow Connector 35">
              <a:extLst>
                <a:ext uri="{FF2B5EF4-FFF2-40B4-BE49-F238E27FC236}">
                  <a16:creationId xmlns:a16="http://schemas.microsoft.com/office/drawing/2014/main" id="{BF694671-1F03-E14B-8200-7A66F5047032}"/>
                </a:ext>
              </a:extLst>
            </p:cNvPr>
            <p:cNvCxnSpPr>
              <a:cxnSpLocks/>
            </p:cNvCxnSpPr>
            <p:nvPr/>
          </p:nvCxnSpPr>
          <p:spPr>
            <a:xfrm flipH="1">
              <a:off x="1212655" y="1785723"/>
              <a:ext cx="765391" cy="0"/>
            </a:xfrm>
            <a:prstGeom prst="straightConnector1">
              <a:avLst/>
            </a:prstGeom>
            <a:ln w="12700" cap="rnd">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grpSp>
      <p:cxnSp>
        <p:nvCxnSpPr>
          <p:cNvPr id="42" name="Elbow Connector 41">
            <a:extLst>
              <a:ext uri="{FF2B5EF4-FFF2-40B4-BE49-F238E27FC236}">
                <a16:creationId xmlns:a16="http://schemas.microsoft.com/office/drawing/2014/main" id="{4A06BA65-BEEC-8E48-8E8A-500320E9BACD}"/>
              </a:ext>
            </a:extLst>
          </p:cNvPr>
          <p:cNvCxnSpPr>
            <a:cxnSpLocks/>
            <a:stCxn id="104" idx="2"/>
          </p:cNvCxnSpPr>
          <p:nvPr/>
        </p:nvCxnSpPr>
        <p:spPr>
          <a:xfrm rot="16200000" flipH="1">
            <a:off x="3090830" y="1837317"/>
            <a:ext cx="585536" cy="744966"/>
          </a:xfrm>
          <a:prstGeom prst="bentConnector2">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EF7A4C5-BF37-E54B-B6EB-5650D3B5FB37}"/>
              </a:ext>
            </a:extLst>
          </p:cNvPr>
          <p:cNvGrpSpPr/>
          <p:nvPr/>
        </p:nvGrpSpPr>
        <p:grpSpPr>
          <a:xfrm>
            <a:off x="3634198" y="2525149"/>
            <a:ext cx="772707" cy="752789"/>
            <a:chOff x="1756087" y="2322612"/>
            <a:chExt cx="772707" cy="752789"/>
          </a:xfrm>
        </p:grpSpPr>
        <p:pic>
          <p:nvPicPr>
            <p:cNvPr id="38" name="Picture 37">
              <a:extLst>
                <a:ext uri="{FF2B5EF4-FFF2-40B4-BE49-F238E27FC236}">
                  <a16:creationId xmlns:a16="http://schemas.microsoft.com/office/drawing/2014/main" id="{C5D1CBA1-139E-FB43-9C58-48B1990637D7}"/>
                </a:ext>
              </a:extLst>
            </p:cNvPr>
            <p:cNvPicPr>
              <a:picLocks noChangeAspect="1"/>
            </p:cNvPicPr>
            <p:nvPr/>
          </p:nvPicPr>
          <p:blipFill>
            <a:blip r:embed="rId3">
              <a:duotone>
                <a:schemeClr val="accent3">
                  <a:shade val="45000"/>
                  <a:satMod val="135000"/>
                </a:schemeClr>
                <a:prstClr val="white"/>
              </a:duotone>
            </a:blip>
            <a:stretch>
              <a:fillRect/>
            </a:stretch>
          </p:blipFill>
          <p:spPr>
            <a:xfrm>
              <a:off x="1856691" y="2322612"/>
              <a:ext cx="571500" cy="571500"/>
            </a:xfrm>
            <a:prstGeom prst="rect">
              <a:avLst/>
            </a:prstGeom>
            <a:noFill/>
            <a:ln>
              <a:noFill/>
            </a:ln>
          </p:spPr>
        </p:pic>
        <p:sp>
          <p:nvSpPr>
            <p:cNvPr id="45" name="TextBox 44">
              <a:extLst>
                <a:ext uri="{FF2B5EF4-FFF2-40B4-BE49-F238E27FC236}">
                  <a16:creationId xmlns:a16="http://schemas.microsoft.com/office/drawing/2014/main" id="{3DC6329E-C714-BA46-B9DB-2C6EBDE4A3E7}"/>
                </a:ext>
              </a:extLst>
            </p:cNvPr>
            <p:cNvSpPr txBox="1"/>
            <p:nvPr/>
          </p:nvSpPr>
          <p:spPr>
            <a:xfrm>
              <a:off x="1756087" y="2886639"/>
              <a:ext cx="772707" cy="188762"/>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6C271"/>
                  </a:solidFill>
                  <a:effectLst/>
                  <a:uLnTx/>
                  <a:uFillTx/>
                  <a:latin typeface="Arial"/>
                  <a:ea typeface="+mn-ea"/>
                  <a:cs typeface="+mn-cs"/>
                </a:rPr>
                <a:t>API Gateway</a:t>
              </a:r>
            </a:p>
          </p:txBody>
        </p:sp>
      </p:grpSp>
      <p:grpSp>
        <p:nvGrpSpPr>
          <p:cNvPr id="37" name="Group 36">
            <a:extLst>
              <a:ext uri="{FF2B5EF4-FFF2-40B4-BE49-F238E27FC236}">
                <a16:creationId xmlns:a16="http://schemas.microsoft.com/office/drawing/2014/main" id="{376E7B88-0A2B-4D46-9D39-964286325065}"/>
              </a:ext>
            </a:extLst>
          </p:cNvPr>
          <p:cNvGrpSpPr/>
          <p:nvPr/>
        </p:nvGrpSpPr>
        <p:grpSpPr>
          <a:xfrm>
            <a:off x="2181928" y="3987800"/>
            <a:ext cx="3592059" cy="2393950"/>
            <a:chOff x="284416" y="4062411"/>
            <a:chExt cx="3807525" cy="2393950"/>
          </a:xfrm>
        </p:grpSpPr>
        <p:sp>
          <p:nvSpPr>
            <p:cNvPr id="23" name="Rectangle 22">
              <a:extLst>
                <a:ext uri="{FF2B5EF4-FFF2-40B4-BE49-F238E27FC236}">
                  <a16:creationId xmlns:a16="http://schemas.microsoft.com/office/drawing/2014/main" id="{3C066D50-21D3-5E4A-A664-ABA7FF4109FE}"/>
                </a:ext>
              </a:extLst>
            </p:cNvPr>
            <p:cNvSpPr/>
            <p:nvPr/>
          </p:nvSpPr>
          <p:spPr>
            <a:xfrm>
              <a:off x="284416" y="4062411"/>
              <a:ext cx="3807525" cy="2393950"/>
            </a:xfrm>
            <a:prstGeom prst="rect">
              <a:avLst/>
            </a:prstGeom>
            <a:solidFill>
              <a:schemeClr val="tx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Platform Services</a:t>
              </a:r>
            </a:p>
          </p:txBody>
        </p:sp>
        <p:sp>
          <p:nvSpPr>
            <p:cNvPr id="31" name="Rectangle 30">
              <a:extLst>
                <a:ext uri="{FF2B5EF4-FFF2-40B4-BE49-F238E27FC236}">
                  <a16:creationId xmlns:a16="http://schemas.microsoft.com/office/drawing/2014/main" id="{819E73EF-0C8E-BB44-8D61-5273DD7ED35F}"/>
                </a:ext>
              </a:extLst>
            </p:cNvPr>
            <p:cNvSpPr/>
            <p:nvPr/>
          </p:nvSpPr>
          <p:spPr>
            <a:xfrm>
              <a:off x="434855" y="4439606"/>
              <a:ext cx="3519926" cy="183043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FFFFFF"/>
                  </a:solidFill>
                  <a:effectLst/>
                  <a:uLnTx/>
                  <a:uFillTx/>
                  <a:latin typeface="Arial"/>
                  <a:ea typeface="+mn-ea"/>
                  <a:cs typeface="+mn-cs"/>
                </a:rPr>
                <a:t>Azure Kubernetes Service (AKS)</a:t>
              </a:r>
            </a:p>
          </p:txBody>
        </p:sp>
        <p:sp>
          <p:nvSpPr>
            <p:cNvPr id="34" name="Rectangle 33">
              <a:extLst>
                <a:ext uri="{FF2B5EF4-FFF2-40B4-BE49-F238E27FC236}">
                  <a16:creationId xmlns:a16="http://schemas.microsoft.com/office/drawing/2014/main" id="{FDD41FA0-777B-DC4C-8EA0-2B0762197A82}"/>
                </a:ext>
              </a:extLst>
            </p:cNvPr>
            <p:cNvSpPr/>
            <p:nvPr/>
          </p:nvSpPr>
          <p:spPr>
            <a:xfrm>
              <a:off x="639397" y="4796833"/>
              <a:ext cx="1016407" cy="571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414141"/>
                  </a:solidFill>
                  <a:effectLst/>
                  <a:uLnTx/>
                  <a:uFillTx/>
                  <a:latin typeface="Arial"/>
                  <a:ea typeface="+mn-ea"/>
                  <a:cs typeface="+mn-cs"/>
                </a:rPr>
                <a:t>messaging</a:t>
              </a:r>
            </a:p>
          </p:txBody>
        </p:sp>
        <p:pic>
          <p:nvPicPr>
            <p:cNvPr id="44" name="Picture 43">
              <a:extLst>
                <a:ext uri="{FF2B5EF4-FFF2-40B4-BE49-F238E27FC236}">
                  <a16:creationId xmlns:a16="http://schemas.microsoft.com/office/drawing/2014/main" id="{35432E24-8122-DC4E-B36D-60F69CAAD5A6}"/>
                </a:ext>
              </a:extLst>
            </p:cNvPr>
            <p:cNvPicPr>
              <a:picLocks noChangeAspect="1"/>
            </p:cNvPicPr>
            <p:nvPr/>
          </p:nvPicPr>
          <p:blipFill>
            <a:blip r:embed="rId4">
              <a:biLevel thresh="75000"/>
            </a:blip>
            <a:stretch>
              <a:fillRect/>
            </a:stretch>
          </p:blipFill>
          <p:spPr>
            <a:xfrm>
              <a:off x="3574871" y="4473018"/>
              <a:ext cx="257976" cy="269975"/>
            </a:xfrm>
            <a:prstGeom prst="rect">
              <a:avLst/>
            </a:prstGeom>
          </p:spPr>
        </p:pic>
        <p:sp>
          <p:nvSpPr>
            <p:cNvPr id="49" name="Rectangle 48">
              <a:extLst>
                <a:ext uri="{FF2B5EF4-FFF2-40B4-BE49-F238E27FC236}">
                  <a16:creationId xmlns:a16="http://schemas.microsoft.com/office/drawing/2014/main" id="{82796C2D-5B02-D542-A128-12DD3E20DB23}"/>
                </a:ext>
              </a:extLst>
            </p:cNvPr>
            <p:cNvSpPr/>
            <p:nvPr/>
          </p:nvSpPr>
          <p:spPr>
            <a:xfrm>
              <a:off x="623889" y="5476781"/>
              <a:ext cx="1016407" cy="571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414141"/>
                  </a:solidFill>
                  <a:effectLst/>
                  <a:uLnTx/>
                  <a:uFillTx/>
                  <a:latin typeface="Arial"/>
                  <a:ea typeface="+mn-ea"/>
                  <a:cs typeface="+mn-cs"/>
                </a:rPr>
                <a:t>token-</a:t>
              </a:r>
              <a:r>
                <a:rPr kumimoji="0" lang="en-US" sz="800" b="1" i="0" u="none" strike="noStrike" kern="1200" cap="all" spc="0" normalizeH="0" baseline="0" noProof="0" err="1">
                  <a:ln>
                    <a:noFill/>
                  </a:ln>
                  <a:solidFill>
                    <a:srgbClr val="414141"/>
                  </a:solidFill>
                  <a:effectLst/>
                  <a:uLnTx/>
                  <a:uFillTx/>
                  <a:latin typeface="Arial"/>
                  <a:ea typeface="+mn-ea"/>
                  <a:cs typeface="+mn-cs"/>
                </a:rPr>
                <a:t>mgmt</a:t>
              </a:r>
              <a:endParaRPr kumimoji="0" lang="en-US" sz="800" b="1" i="0" u="none" strike="noStrike" kern="1200" cap="all" spc="0" normalizeH="0" baseline="0" noProof="0">
                <a:ln>
                  <a:noFill/>
                </a:ln>
                <a:solidFill>
                  <a:srgbClr val="414141"/>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5984D7F7-C032-2241-B3ED-8855FBFD7604}"/>
                </a:ext>
              </a:extLst>
            </p:cNvPr>
            <p:cNvSpPr/>
            <p:nvPr/>
          </p:nvSpPr>
          <p:spPr>
            <a:xfrm>
              <a:off x="1736395" y="4796539"/>
              <a:ext cx="1016407" cy="571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414141"/>
                  </a:solidFill>
                  <a:effectLst/>
                  <a:uLnTx/>
                  <a:uFillTx/>
                  <a:latin typeface="Arial"/>
                  <a:ea typeface="+mn-ea"/>
                  <a:cs typeface="+mn-cs"/>
                </a:rPr>
                <a:t>taxonomy</a:t>
              </a:r>
            </a:p>
          </p:txBody>
        </p:sp>
        <p:sp>
          <p:nvSpPr>
            <p:cNvPr id="51" name="Rectangle 50">
              <a:extLst>
                <a:ext uri="{FF2B5EF4-FFF2-40B4-BE49-F238E27FC236}">
                  <a16:creationId xmlns:a16="http://schemas.microsoft.com/office/drawing/2014/main" id="{A02286B3-1D8A-E34F-A952-F13271D4D975}"/>
                </a:ext>
              </a:extLst>
            </p:cNvPr>
            <p:cNvSpPr/>
            <p:nvPr/>
          </p:nvSpPr>
          <p:spPr>
            <a:xfrm>
              <a:off x="1731436" y="5472748"/>
              <a:ext cx="1016407" cy="571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414141"/>
                  </a:solidFill>
                  <a:effectLst/>
                  <a:uLnTx/>
                  <a:uFillTx/>
                  <a:latin typeface="Arial"/>
                  <a:ea typeface="+mn-ea"/>
                  <a:cs typeface="+mn-cs"/>
                </a:rPr>
                <a:t>app-</a:t>
              </a:r>
              <a:r>
                <a:rPr kumimoji="0" lang="en-US" sz="800" b="1" i="0" u="none" strike="noStrike" kern="1200" cap="all" spc="0" normalizeH="0" baseline="0" noProof="0" err="1">
                  <a:ln>
                    <a:noFill/>
                  </a:ln>
                  <a:solidFill>
                    <a:srgbClr val="414141"/>
                  </a:solidFill>
                  <a:effectLst/>
                  <a:uLnTx/>
                  <a:uFillTx/>
                  <a:latin typeface="Arial"/>
                  <a:ea typeface="+mn-ea"/>
                  <a:cs typeface="+mn-cs"/>
                </a:rPr>
                <a:t>mgmt</a:t>
              </a:r>
              <a:endParaRPr kumimoji="0" lang="en-US" sz="800" b="1" i="0" u="none" strike="noStrike" kern="1200" cap="all" spc="0" normalizeH="0" baseline="0" noProof="0">
                <a:ln>
                  <a:noFill/>
                </a:ln>
                <a:solidFill>
                  <a:srgbClr val="414141"/>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1D00D465-FC32-554D-AF01-258568141EE3}"/>
                </a:ext>
              </a:extLst>
            </p:cNvPr>
            <p:cNvSpPr/>
            <p:nvPr/>
          </p:nvSpPr>
          <p:spPr>
            <a:xfrm>
              <a:off x="2835504" y="4796539"/>
              <a:ext cx="1016407" cy="571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err="1">
                  <a:ln>
                    <a:noFill/>
                  </a:ln>
                  <a:solidFill>
                    <a:srgbClr val="414141"/>
                  </a:solidFill>
                  <a:effectLst/>
                  <a:uLnTx/>
                  <a:uFillTx/>
                  <a:latin typeface="Arial"/>
                  <a:ea typeface="+mn-ea"/>
                  <a:cs typeface="+mn-cs"/>
                </a:rPr>
                <a:t>api</a:t>
              </a:r>
              <a:r>
                <a:rPr kumimoji="0" lang="en-US" sz="800" b="1" i="0" u="none" strike="noStrike" kern="1200" cap="all" spc="0" normalizeH="0" baseline="0" noProof="0">
                  <a:ln>
                    <a:noFill/>
                  </a:ln>
                  <a:solidFill>
                    <a:srgbClr val="414141"/>
                  </a:solidFill>
                  <a:effectLst/>
                  <a:uLnTx/>
                  <a:uFillTx/>
                  <a:latin typeface="Arial"/>
                  <a:ea typeface="+mn-ea"/>
                  <a:cs typeface="+mn-cs"/>
                </a:rPr>
                <a:t>-catalog</a:t>
              </a:r>
            </a:p>
          </p:txBody>
        </p:sp>
        <p:sp>
          <p:nvSpPr>
            <p:cNvPr id="53" name="Rectangle 52">
              <a:extLst>
                <a:ext uri="{FF2B5EF4-FFF2-40B4-BE49-F238E27FC236}">
                  <a16:creationId xmlns:a16="http://schemas.microsoft.com/office/drawing/2014/main" id="{7BAF7BAA-E357-FA4E-9C83-6006088A1A2B}"/>
                </a:ext>
              </a:extLst>
            </p:cNvPr>
            <p:cNvSpPr/>
            <p:nvPr/>
          </p:nvSpPr>
          <p:spPr>
            <a:xfrm>
              <a:off x="2835503" y="5489263"/>
              <a:ext cx="1016407" cy="571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414141"/>
                  </a:solidFill>
                  <a:effectLst/>
                  <a:uLnTx/>
                  <a:uFillTx/>
                  <a:latin typeface="Arial"/>
                  <a:ea typeface="+mn-ea"/>
                  <a:cs typeface="+mn-cs"/>
                </a:rPr>
                <a:t>tenant-</a:t>
              </a:r>
              <a:r>
                <a:rPr kumimoji="0" lang="en-US" sz="800" b="1" i="0" u="none" strike="noStrike" kern="1200" cap="all" spc="0" normalizeH="0" baseline="0" noProof="0" err="1">
                  <a:ln>
                    <a:noFill/>
                  </a:ln>
                  <a:solidFill>
                    <a:srgbClr val="414141"/>
                  </a:solidFill>
                  <a:effectLst/>
                  <a:uLnTx/>
                  <a:uFillTx/>
                  <a:latin typeface="Arial"/>
                  <a:ea typeface="+mn-ea"/>
                  <a:cs typeface="+mn-cs"/>
                </a:rPr>
                <a:t>mgmt</a:t>
              </a:r>
              <a:endParaRPr kumimoji="0" lang="en-US" sz="800" b="1" i="0" u="none" strike="noStrike" kern="1200" cap="all" spc="0" normalizeH="0" baseline="0" noProof="0">
                <a:ln>
                  <a:noFill/>
                </a:ln>
                <a:solidFill>
                  <a:srgbClr val="414141"/>
                </a:solidFill>
                <a:effectLst/>
                <a:uLnTx/>
                <a:uFillTx/>
                <a:latin typeface="Arial"/>
                <a:ea typeface="+mn-ea"/>
                <a:cs typeface="+mn-cs"/>
              </a:endParaRPr>
            </a:p>
          </p:txBody>
        </p:sp>
      </p:grpSp>
      <p:sp>
        <p:nvSpPr>
          <p:cNvPr id="56" name="Rectangle 55">
            <a:extLst>
              <a:ext uri="{FF2B5EF4-FFF2-40B4-BE49-F238E27FC236}">
                <a16:creationId xmlns:a16="http://schemas.microsoft.com/office/drawing/2014/main" id="{DBF696CC-1C64-1245-92FD-576826BBAC56}"/>
              </a:ext>
            </a:extLst>
          </p:cNvPr>
          <p:cNvSpPr/>
          <p:nvPr/>
        </p:nvSpPr>
        <p:spPr>
          <a:xfrm>
            <a:off x="2184692" y="2703792"/>
            <a:ext cx="1242543" cy="5715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FFFFFF"/>
                </a:solidFill>
                <a:effectLst/>
                <a:uLnTx/>
                <a:uFillTx/>
                <a:latin typeface="Arial"/>
                <a:ea typeface="+mn-ea"/>
                <a:cs typeface="+mn-cs"/>
              </a:rPr>
              <a:t>tenant, app-</a:t>
            </a:r>
            <a:r>
              <a:rPr kumimoji="0" lang="en-US" sz="800" b="1" i="0" u="none" strike="noStrike" kern="1200" cap="all" spc="0" normalizeH="0" baseline="0" noProof="0" err="1">
                <a:ln>
                  <a:noFill/>
                </a:ln>
                <a:solidFill>
                  <a:srgbClr val="FFFFFF"/>
                </a:solidFill>
                <a:effectLst/>
                <a:uLnTx/>
                <a:uFillTx/>
                <a:latin typeface="Arial"/>
                <a:ea typeface="+mn-ea"/>
                <a:cs typeface="+mn-cs"/>
              </a:rPr>
              <a:t>mgmt</a:t>
            </a:r>
            <a:r>
              <a:rPr kumimoji="0" lang="en-US" sz="800" b="1" i="0" u="none" strike="noStrike" kern="1200" cap="all" spc="0" normalizeH="0" baseline="0" noProof="0">
                <a:ln>
                  <a:noFill/>
                </a:ln>
                <a:solidFill>
                  <a:srgbClr val="FFFFFF"/>
                </a:solidFill>
                <a:effectLst/>
                <a:uLnTx/>
                <a:uFillTx/>
                <a:latin typeface="Arial"/>
                <a:ea typeface="+mn-ea"/>
                <a:cs typeface="+mn-cs"/>
              </a:rPr>
              <a:t>, telemetry policies</a:t>
            </a:r>
          </a:p>
        </p:txBody>
      </p:sp>
      <p:sp>
        <p:nvSpPr>
          <p:cNvPr id="60" name="Rectangle 59">
            <a:extLst>
              <a:ext uri="{FF2B5EF4-FFF2-40B4-BE49-F238E27FC236}">
                <a16:creationId xmlns:a16="http://schemas.microsoft.com/office/drawing/2014/main" id="{F8F02861-999A-EC47-879F-8B9F3F1AF32E}"/>
              </a:ext>
            </a:extLst>
          </p:cNvPr>
          <p:cNvSpPr/>
          <p:nvPr/>
        </p:nvSpPr>
        <p:spPr>
          <a:xfrm>
            <a:off x="4750692" y="2403170"/>
            <a:ext cx="1016407" cy="36409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FFFFFF"/>
                </a:solidFill>
                <a:effectLst/>
                <a:uLnTx/>
                <a:uFillTx/>
                <a:latin typeface="Arial"/>
                <a:ea typeface="+mn-ea"/>
                <a:cs typeface="+mn-cs"/>
              </a:rPr>
              <a:t>telemetry</a:t>
            </a:r>
          </a:p>
        </p:txBody>
      </p:sp>
      <p:sp>
        <p:nvSpPr>
          <p:cNvPr id="66" name="Rectangle 65">
            <a:extLst>
              <a:ext uri="{FF2B5EF4-FFF2-40B4-BE49-F238E27FC236}">
                <a16:creationId xmlns:a16="http://schemas.microsoft.com/office/drawing/2014/main" id="{98D61FC4-EA6C-0A4D-B3CD-45EE0766A50F}"/>
              </a:ext>
            </a:extLst>
          </p:cNvPr>
          <p:cNvSpPr/>
          <p:nvPr/>
        </p:nvSpPr>
        <p:spPr>
          <a:xfrm>
            <a:off x="4750692" y="2851716"/>
            <a:ext cx="1016407" cy="4208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0" normalizeH="0" baseline="0" noProof="0">
                <a:ln>
                  <a:noFill/>
                </a:ln>
                <a:solidFill>
                  <a:srgbClr val="FFFFFF"/>
                </a:solidFill>
                <a:effectLst/>
                <a:uLnTx/>
                <a:uFillTx/>
                <a:latin typeface="Arial"/>
                <a:ea typeface="+mn-ea"/>
                <a:cs typeface="+mn-cs"/>
              </a:rPr>
              <a:t>Developer portal</a:t>
            </a:r>
          </a:p>
        </p:txBody>
      </p:sp>
      <p:cxnSp>
        <p:nvCxnSpPr>
          <p:cNvPr id="74" name="Elbow Connector 73">
            <a:extLst>
              <a:ext uri="{FF2B5EF4-FFF2-40B4-BE49-F238E27FC236}">
                <a16:creationId xmlns:a16="http://schemas.microsoft.com/office/drawing/2014/main" id="{3645148F-F955-544C-B780-AC8867E4AB0E}"/>
              </a:ext>
            </a:extLst>
          </p:cNvPr>
          <p:cNvCxnSpPr>
            <a:cxnSpLocks/>
          </p:cNvCxnSpPr>
          <p:nvPr/>
        </p:nvCxnSpPr>
        <p:spPr>
          <a:xfrm rot="10800000" flipV="1">
            <a:off x="3996714" y="1714895"/>
            <a:ext cx="3744799" cy="442767"/>
          </a:xfrm>
          <a:prstGeom prst="bentConnector3">
            <a:avLst>
              <a:gd name="adj1" fmla="val 38862"/>
            </a:avLst>
          </a:prstGeom>
          <a:ln w="12700" cap="rnd">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28B7E00-AE65-5C4D-8DE2-334EAAEB3ED2}"/>
              </a:ext>
            </a:extLst>
          </p:cNvPr>
          <p:cNvCxnSpPr>
            <a:cxnSpLocks/>
          </p:cNvCxnSpPr>
          <p:nvPr/>
        </p:nvCxnSpPr>
        <p:spPr>
          <a:xfrm>
            <a:off x="4020552" y="3317312"/>
            <a:ext cx="0" cy="596249"/>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555B06C-138C-5C4E-A40C-7A300AE8D247}"/>
              </a:ext>
            </a:extLst>
          </p:cNvPr>
          <p:cNvGrpSpPr/>
          <p:nvPr/>
        </p:nvGrpSpPr>
        <p:grpSpPr>
          <a:xfrm>
            <a:off x="7123358" y="1766877"/>
            <a:ext cx="2430916" cy="4293367"/>
            <a:chOff x="4249894" y="2163991"/>
            <a:chExt cx="2430916" cy="4293367"/>
          </a:xfrm>
        </p:grpSpPr>
        <p:sp>
          <p:nvSpPr>
            <p:cNvPr id="69" name="Rectangle 68">
              <a:extLst>
                <a:ext uri="{FF2B5EF4-FFF2-40B4-BE49-F238E27FC236}">
                  <a16:creationId xmlns:a16="http://schemas.microsoft.com/office/drawing/2014/main" id="{21CE6D0E-2565-2E4B-B870-A56E7E91A0FB}"/>
                </a:ext>
              </a:extLst>
            </p:cNvPr>
            <p:cNvSpPr/>
            <p:nvPr/>
          </p:nvSpPr>
          <p:spPr>
            <a:xfrm>
              <a:off x="4249894" y="2163991"/>
              <a:ext cx="2430916" cy="4291944"/>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0" normalizeH="0" baseline="0" noProof="0">
                  <a:ln>
                    <a:noFill/>
                  </a:ln>
                  <a:solidFill>
                    <a:srgbClr val="414141"/>
                  </a:solidFill>
                  <a:effectLst/>
                  <a:uLnTx/>
                  <a:uFillTx/>
                  <a:latin typeface="Arial"/>
                  <a:ea typeface="+mn-ea"/>
                  <a:cs typeface="+mn-cs"/>
                </a:rPr>
                <a:t>Microsoft Azure Services</a:t>
              </a:r>
            </a:p>
          </p:txBody>
        </p:sp>
        <p:grpSp>
          <p:nvGrpSpPr>
            <p:cNvPr id="111" name="Group 110">
              <a:extLst>
                <a:ext uri="{FF2B5EF4-FFF2-40B4-BE49-F238E27FC236}">
                  <a16:creationId xmlns:a16="http://schemas.microsoft.com/office/drawing/2014/main" id="{2BE744A9-C039-754A-BEE8-76C72BDAAF40}"/>
                </a:ext>
              </a:extLst>
            </p:cNvPr>
            <p:cNvGrpSpPr/>
            <p:nvPr/>
          </p:nvGrpSpPr>
          <p:grpSpPr>
            <a:xfrm>
              <a:off x="4458572" y="2433586"/>
              <a:ext cx="2005527" cy="783100"/>
              <a:chOff x="4436155" y="2884339"/>
              <a:chExt cx="2005527" cy="783100"/>
            </a:xfrm>
          </p:grpSpPr>
          <p:grpSp>
            <p:nvGrpSpPr>
              <p:cNvPr id="95" name="Group 94">
                <a:extLst>
                  <a:ext uri="{FF2B5EF4-FFF2-40B4-BE49-F238E27FC236}">
                    <a16:creationId xmlns:a16="http://schemas.microsoft.com/office/drawing/2014/main" id="{6B963DD5-8A32-8B41-8702-867DBC96491D}"/>
                  </a:ext>
                </a:extLst>
              </p:cNvPr>
              <p:cNvGrpSpPr/>
              <p:nvPr/>
            </p:nvGrpSpPr>
            <p:grpSpPr>
              <a:xfrm>
                <a:off x="4436155" y="2884339"/>
                <a:ext cx="607404" cy="783100"/>
                <a:chOff x="4434544" y="3171612"/>
                <a:chExt cx="607404" cy="783100"/>
              </a:xfrm>
            </p:grpSpPr>
            <p:pic>
              <p:nvPicPr>
                <p:cNvPr id="93" name="Picture 92">
                  <a:extLst>
                    <a:ext uri="{FF2B5EF4-FFF2-40B4-BE49-F238E27FC236}">
                      <a16:creationId xmlns:a16="http://schemas.microsoft.com/office/drawing/2014/main" id="{57E47ABC-8094-7947-B75C-B836837AF2E1}"/>
                    </a:ext>
                  </a:extLst>
                </p:cNvPr>
                <p:cNvPicPr>
                  <a:picLocks noChangeAspect="1"/>
                </p:cNvPicPr>
                <p:nvPr/>
              </p:nvPicPr>
              <p:blipFill>
                <a:blip r:embed="rId5"/>
                <a:stretch>
                  <a:fillRect/>
                </a:stretch>
              </p:blipFill>
              <p:spPr>
                <a:xfrm>
                  <a:off x="4500714" y="3171612"/>
                  <a:ext cx="475063" cy="475063"/>
                </a:xfrm>
                <a:prstGeom prst="rect">
                  <a:avLst/>
                </a:prstGeom>
              </p:spPr>
            </p:pic>
            <p:sp>
              <p:nvSpPr>
                <p:cNvPr id="94" name="TextBox 93">
                  <a:extLst>
                    <a:ext uri="{FF2B5EF4-FFF2-40B4-BE49-F238E27FC236}">
                      <a16:creationId xmlns:a16="http://schemas.microsoft.com/office/drawing/2014/main" id="{E07555A5-60A5-554A-994B-28D935B18891}"/>
                    </a:ext>
                  </a:extLst>
                </p:cNvPr>
                <p:cNvSpPr txBox="1"/>
                <p:nvPr/>
              </p:nvSpPr>
              <p:spPr>
                <a:xfrm>
                  <a:off x="4434544" y="3586718"/>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Functions</a:t>
                  </a:r>
                </a:p>
              </p:txBody>
            </p:sp>
          </p:grpSp>
          <p:grpSp>
            <p:nvGrpSpPr>
              <p:cNvPr id="99" name="Group 98">
                <a:extLst>
                  <a:ext uri="{FF2B5EF4-FFF2-40B4-BE49-F238E27FC236}">
                    <a16:creationId xmlns:a16="http://schemas.microsoft.com/office/drawing/2014/main" id="{6C0F3BB2-5BE7-D543-BA26-D0D73E5E53CF}"/>
                  </a:ext>
                </a:extLst>
              </p:cNvPr>
              <p:cNvGrpSpPr/>
              <p:nvPr/>
            </p:nvGrpSpPr>
            <p:grpSpPr>
              <a:xfrm>
                <a:off x="5212180" y="2895993"/>
                <a:ext cx="541362" cy="693082"/>
                <a:chOff x="5053674" y="3179063"/>
                <a:chExt cx="541362" cy="693082"/>
              </a:xfrm>
            </p:grpSpPr>
            <p:pic>
              <p:nvPicPr>
                <p:cNvPr id="97" name="Picture 96">
                  <a:extLst>
                    <a:ext uri="{FF2B5EF4-FFF2-40B4-BE49-F238E27FC236}">
                      <a16:creationId xmlns:a16="http://schemas.microsoft.com/office/drawing/2014/main" id="{7AEB30BF-5C1E-8941-9EFA-660A9A794CF7}"/>
                    </a:ext>
                  </a:extLst>
                </p:cNvPr>
                <p:cNvPicPr>
                  <a:picLocks noChangeAspect="1"/>
                </p:cNvPicPr>
                <p:nvPr/>
              </p:nvPicPr>
              <p:blipFill>
                <a:blip r:embed="rId6"/>
                <a:stretch>
                  <a:fillRect/>
                </a:stretch>
              </p:blipFill>
              <p:spPr>
                <a:xfrm>
                  <a:off x="5135164" y="3179063"/>
                  <a:ext cx="378383" cy="378383"/>
                </a:xfrm>
                <a:prstGeom prst="rect">
                  <a:avLst/>
                </a:prstGeom>
              </p:spPr>
            </p:pic>
            <p:sp>
              <p:nvSpPr>
                <p:cNvPr id="98" name="TextBox 97">
                  <a:extLst>
                    <a:ext uri="{FF2B5EF4-FFF2-40B4-BE49-F238E27FC236}">
                      <a16:creationId xmlns:a16="http://schemas.microsoft.com/office/drawing/2014/main" id="{1859C370-B9C3-FC47-99D4-94E13A6E340B}"/>
                    </a:ext>
                  </a:extLst>
                </p:cNvPr>
                <p:cNvSpPr txBox="1"/>
                <p:nvPr/>
              </p:nvSpPr>
              <p:spPr>
                <a:xfrm>
                  <a:off x="5053674" y="3565170"/>
                  <a:ext cx="541362" cy="30697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Analytics</a:t>
                  </a:r>
                </a:p>
              </p:txBody>
            </p:sp>
          </p:grpSp>
          <p:grpSp>
            <p:nvGrpSpPr>
              <p:cNvPr id="103" name="Group 102">
                <a:extLst>
                  <a:ext uri="{FF2B5EF4-FFF2-40B4-BE49-F238E27FC236}">
                    <a16:creationId xmlns:a16="http://schemas.microsoft.com/office/drawing/2014/main" id="{6C373CAF-45D1-394A-822A-722DA51A281D}"/>
                  </a:ext>
                </a:extLst>
              </p:cNvPr>
              <p:cNvGrpSpPr/>
              <p:nvPr/>
            </p:nvGrpSpPr>
            <p:grpSpPr>
              <a:xfrm>
                <a:off x="5966619" y="2895993"/>
                <a:ext cx="475063" cy="694660"/>
                <a:chOff x="5965008" y="3183266"/>
                <a:chExt cx="475063" cy="694660"/>
              </a:xfrm>
            </p:grpSpPr>
            <p:pic>
              <p:nvPicPr>
                <p:cNvPr id="101" name="Picture 100">
                  <a:extLst>
                    <a:ext uri="{FF2B5EF4-FFF2-40B4-BE49-F238E27FC236}">
                      <a16:creationId xmlns:a16="http://schemas.microsoft.com/office/drawing/2014/main" id="{70CB5002-A7F2-A14C-829F-67F046B65CD2}"/>
                    </a:ext>
                  </a:extLst>
                </p:cNvPr>
                <p:cNvPicPr>
                  <a:picLocks noChangeAspect="1"/>
                </p:cNvPicPr>
                <p:nvPr/>
              </p:nvPicPr>
              <p:blipFill>
                <a:blip r:embed="rId7"/>
                <a:stretch>
                  <a:fillRect/>
                </a:stretch>
              </p:blipFill>
              <p:spPr>
                <a:xfrm>
                  <a:off x="6009977" y="3183266"/>
                  <a:ext cx="401324" cy="401324"/>
                </a:xfrm>
                <a:prstGeom prst="rect">
                  <a:avLst/>
                </a:prstGeom>
              </p:spPr>
            </p:pic>
            <p:sp>
              <p:nvSpPr>
                <p:cNvPr id="102" name="TextBox 101">
                  <a:extLst>
                    <a:ext uri="{FF2B5EF4-FFF2-40B4-BE49-F238E27FC236}">
                      <a16:creationId xmlns:a16="http://schemas.microsoft.com/office/drawing/2014/main" id="{F60CE6FB-9059-444D-866F-A604E5AC996B}"/>
                    </a:ext>
                  </a:extLst>
                </p:cNvPr>
                <p:cNvSpPr txBox="1"/>
                <p:nvPr/>
              </p:nvSpPr>
              <p:spPr>
                <a:xfrm>
                  <a:off x="5965008" y="3596386"/>
                  <a:ext cx="475063" cy="28154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Key Vault</a:t>
                  </a:r>
                </a:p>
              </p:txBody>
            </p:sp>
          </p:grpSp>
        </p:grpSp>
        <p:pic>
          <p:nvPicPr>
            <p:cNvPr id="113" name="Picture 112">
              <a:extLst>
                <a:ext uri="{FF2B5EF4-FFF2-40B4-BE49-F238E27FC236}">
                  <a16:creationId xmlns:a16="http://schemas.microsoft.com/office/drawing/2014/main" id="{59C18E45-BC8C-ED49-A026-D7AD1D47FF8C}"/>
                </a:ext>
              </a:extLst>
            </p:cNvPr>
            <p:cNvPicPr>
              <a:picLocks noChangeAspect="1"/>
            </p:cNvPicPr>
            <p:nvPr/>
          </p:nvPicPr>
          <p:blipFill>
            <a:blip r:embed="rId8"/>
            <a:stretch>
              <a:fillRect/>
            </a:stretch>
          </p:blipFill>
          <p:spPr>
            <a:xfrm>
              <a:off x="4518778" y="3177374"/>
              <a:ext cx="479026" cy="479026"/>
            </a:xfrm>
            <a:prstGeom prst="rect">
              <a:avLst/>
            </a:prstGeom>
          </p:spPr>
        </p:pic>
        <p:pic>
          <p:nvPicPr>
            <p:cNvPr id="115" name="Picture 114">
              <a:extLst>
                <a:ext uri="{FF2B5EF4-FFF2-40B4-BE49-F238E27FC236}">
                  <a16:creationId xmlns:a16="http://schemas.microsoft.com/office/drawing/2014/main" id="{5F5C801B-4750-D348-A5D1-3975DCDD609B}"/>
                </a:ext>
              </a:extLst>
            </p:cNvPr>
            <p:cNvPicPr>
              <a:picLocks noChangeAspect="1"/>
            </p:cNvPicPr>
            <p:nvPr/>
          </p:nvPicPr>
          <p:blipFill>
            <a:blip r:embed="rId9"/>
            <a:stretch>
              <a:fillRect/>
            </a:stretch>
          </p:blipFill>
          <p:spPr>
            <a:xfrm>
              <a:off x="5036407" y="3177374"/>
              <a:ext cx="925486" cy="485366"/>
            </a:xfrm>
            <a:prstGeom prst="rect">
              <a:avLst/>
            </a:prstGeom>
          </p:spPr>
        </p:pic>
        <p:pic>
          <p:nvPicPr>
            <p:cNvPr id="118" name="Picture 117">
              <a:extLst>
                <a:ext uri="{FF2B5EF4-FFF2-40B4-BE49-F238E27FC236}">
                  <a16:creationId xmlns:a16="http://schemas.microsoft.com/office/drawing/2014/main" id="{8A60D357-69C8-6F4F-9381-E41F9D9A7B13}"/>
                </a:ext>
              </a:extLst>
            </p:cNvPr>
            <p:cNvPicPr>
              <a:picLocks noChangeAspect="1"/>
            </p:cNvPicPr>
            <p:nvPr/>
          </p:nvPicPr>
          <p:blipFill>
            <a:blip r:embed="rId10"/>
            <a:stretch>
              <a:fillRect/>
            </a:stretch>
          </p:blipFill>
          <p:spPr>
            <a:xfrm>
              <a:off x="5796338" y="3188382"/>
              <a:ext cx="871415" cy="457009"/>
            </a:xfrm>
            <a:prstGeom prst="rect">
              <a:avLst/>
            </a:prstGeom>
          </p:spPr>
        </p:pic>
        <p:pic>
          <p:nvPicPr>
            <p:cNvPr id="4" name="Picture 3">
              <a:extLst>
                <a:ext uri="{FF2B5EF4-FFF2-40B4-BE49-F238E27FC236}">
                  <a16:creationId xmlns:a16="http://schemas.microsoft.com/office/drawing/2014/main" id="{8A2F2F1D-97B1-664E-85BC-F9DB583ADCD5}"/>
                </a:ext>
              </a:extLst>
            </p:cNvPr>
            <p:cNvPicPr>
              <a:picLocks noChangeAspect="1"/>
            </p:cNvPicPr>
            <p:nvPr/>
          </p:nvPicPr>
          <p:blipFill>
            <a:blip r:embed="rId11"/>
            <a:stretch>
              <a:fillRect/>
            </a:stretch>
          </p:blipFill>
          <p:spPr>
            <a:xfrm>
              <a:off x="4527291" y="4074456"/>
              <a:ext cx="465595" cy="444860"/>
            </a:xfrm>
            <a:prstGeom prst="rect">
              <a:avLst/>
            </a:prstGeom>
          </p:spPr>
        </p:pic>
        <p:pic>
          <p:nvPicPr>
            <p:cNvPr id="9" name="Picture 8">
              <a:extLst>
                <a:ext uri="{FF2B5EF4-FFF2-40B4-BE49-F238E27FC236}">
                  <a16:creationId xmlns:a16="http://schemas.microsoft.com/office/drawing/2014/main" id="{E6FC983D-60E9-EE42-96EA-06C5CCA384B5}"/>
                </a:ext>
              </a:extLst>
            </p:cNvPr>
            <p:cNvPicPr>
              <a:picLocks noChangeAspect="1"/>
            </p:cNvPicPr>
            <p:nvPr/>
          </p:nvPicPr>
          <p:blipFill>
            <a:blip r:embed="rId12"/>
            <a:stretch>
              <a:fillRect/>
            </a:stretch>
          </p:blipFill>
          <p:spPr>
            <a:xfrm>
              <a:off x="5263039" y="4074456"/>
              <a:ext cx="451421" cy="451421"/>
            </a:xfrm>
            <a:prstGeom prst="rect">
              <a:avLst/>
            </a:prstGeom>
          </p:spPr>
        </p:pic>
        <p:pic>
          <p:nvPicPr>
            <p:cNvPr id="11" name="Picture 10">
              <a:extLst>
                <a:ext uri="{FF2B5EF4-FFF2-40B4-BE49-F238E27FC236}">
                  <a16:creationId xmlns:a16="http://schemas.microsoft.com/office/drawing/2014/main" id="{79F8AA76-DAE8-774B-BBD6-5541F76D5025}"/>
                </a:ext>
              </a:extLst>
            </p:cNvPr>
            <p:cNvPicPr>
              <a:picLocks noChangeAspect="1"/>
            </p:cNvPicPr>
            <p:nvPr/>
          </p:nvPicPr>
          <p:blipFill>
            <a:blip r:embed="rId13"/>
            <a:stretch>
              <a:fillRect/>
            </a:stretch>
          </p:blipFill>
          <p:spPr>
            <a:xfrm>
              <a:off x="6010677" y="4067895"/>
              <a:ext cx="451421" cy="451421"/>
            </a:xfrm>
            <a:prstGeom prst="rect">
              <a:avLst/>
            </a:prstGeom>
          </p:spPr>
        </p:pic>
        <p:sp>
          <p:nvSpPr>
            <p:cNvPr id="58" name="TextBox 57">
              <a:extLst>
                <a:ext uri="{FF2B5EF4-FFF2-40B4-BE49-F238E27FC236}">
                  <a16:creationId xmlns:a16="http://schemas.microsoft.com/office/drawing/2014/main" id="{4A571314-BD00-0D4D-B532-2B545648F6F4}"/>
                </a:ext>
              </a:extLst>
            </p:cNvPr>
            <p:cNvSpPr txBox="1"/>
            <p:nvPr/>
          </p:nvSpPr>
          <p:spPr>
            <a:xfrm>
              <a:off x="4429003" y="3692994"/>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Queue</a:t>
              </a:r>
            </a:p>
          </p:txBody>
        </p:sp>
        <p:sp>
          <p:nvSpPr>
            <p:cNvPr id="61" name="TextBox 60">
              <a:extLst>
                <a:ext uri="{FF2B5EF4-FFF2-40B4-BE49-F238E27FC236}">
                  <a16:creationId xmlns:a16="http://schemas.microsoft.com/office/drawing/2014/main" id="{DF64ADD4-FFE2-864F-8598-9326675FFC32}"/>
                </a:ext>
              </a:extLst>
            </p:cNvPr>
            <p:cNvSpPr txBox="1"/>
            <p:nvPr/>
          </p:nvSpPr>
          <p:spPr>
            <a:xfrm>
              <a:off x="5166554" y="3694520"/>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Cosmos DB</a:t>
              </a:r>
            </a:p>
          </p:txBody>
        </p:sp>
        <p:sp>
          <p:nvSpPr>
            <p:cNvPr id="63" name="TextBox 62">
              <a:extLst>
                <a:ext uri="{FF2B5EF4-FFF2-40B4-BE49-F238E27FC236}">
                  <a16:creationId xmlns:a16="http://schemas.microsoft.com/office/drawing/2014/main" id="{4721FD63-1BC4-DB45-B297-DBD629CF5CA3}"/>
                </a:ext>
              </a:extLst>
            </p:cNvPr>
            <p:cNvSpPr txBox="1"/>
            <p:nvPr/>
          </p:nvSpPr>
          <p:spPr>
            <a:xfrm>
              <a:off x="5883235" y="3699901"/>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Postgres</a:t>
              </a:r>
            </a:p>
          </p:txBody>
        </p:sp>
        <p:sp>
          <p:nvSpPr>
            <p:cNvPr id="64" name="TextBox 63">
              <a:extLst>
                <a:ext uri="{FF2B5EF4-FFF2-40B4-BE49-F238E27FC236}">
                  <a16:creationId xmlns:a16="http://schemas.microsoft.com/office/drawing/2014/main" id="{11B05A6F-17D5-5A49-8561-7B98F62E1888}"/>
                </a:ext>
              </a:extLst>
            </p:cNvPr>
            <p:cNvSpPr txBox="1"/>
            <p:nvPr/>
          </p:nvSpPr>
          <p:spPr>
            <a:xfrm>
              <a:off x="4453086" y="4550428"/>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Event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Grid</a:t>
              </a:r>
            </a:p>
          </p:txBody>
        </p:sp>
        <p:sp>
          <p:nvSpPr>
            <p:cNvPr id="65" name="TextBox 64">
              <a:extLst>
                <a:ext uri="{FF2B5EF4-FFF2-40B4-BE49-F238E27FC236}">
                  <a16:creationId xmlns:a16="http://schemas.microsoft.com/office/drawing/2014/main" id="{D7414B8A-A9E9-5846-AA08-A21BCCBAD6EC}"/>
                </a:ext>
              </a:extLst>
            </p:cNvPr>
            <p:cNvSpPr txBox="1"/>
            <p:nvPr/>
          </p:nvSpPr>
          <p:spPr>
            <a:xfrm>
              <a:off x="5166554" y="4550428"/>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Event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Hub</a:t>
              </a:r>
            </a:p>
          </p:txBody>
        </p:sp>
        <p:sp>
          <p:nvSpPr>
            <p:cNvPr id="67" name="TextBox 66">
              <a:extLst>
                <a:ext uri="{FF2B5EF4-FFF2-40B4-BE49-F238E27FC236}">
                  <a16:creationId xmlns:a16="http://schemas.microsoft.com/office/drawing/2014/main" id="{4EFF001C-E3B6-BD4F-A0B7-17809A67CD02}"/>
                </a:ext>
              </a:extLst>
            </p:cNvPr>
            <p:cNvSpPr txBox="1"/>
            <p:nvPr/>
          </p:nvSpPr>
          <p:spPr>
            <a:xfrm>
              <a:off x="5928343" y="4550428"/>
              <a:ext cx="607404" cy="241639"/>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AAD</a:t>
              </a:r>
            </a:p>
          </p:txBody>
        </p:sp>
        <p:pic>
          <p:nvPicPr>
            <p:cNvPr id="15" name="Picture 14">
              <a:extLst>
                <a:ext uri="{FF2B5EF4-FFF2-40B4-BE49-F238E27FC236}">
                  <a16:creationId xmlns:a16="http://schemas.microsoft.com/office/drawing/2014/main" id="{A3BBE05F-8E86-FD49-9F3A-D7BDCF44EA45}"/>
                </a:ext>
              </a:extLst>
            </p:cNvPr>
            <p:cNvPicPr>
              <a:picLocks noChangeAspect="1"/>
            </p:cNvPicPr>
            <p:nvPr/>
          </p:nvPicPr>
          <p:blipFill>
            <a:blip r:embed="rId14"/>
            <a:stretch>
              <a:fillRect/>
            </a:stretch>
          </p:blipFill>
          <p:spPr>
            <a:xfrm>
              <a:off x="4555434" y="4869473"/>
              <a:ext cx="417088" cy="417088"/>
            </a:xfrm>
            <a:prstGeom prst="rect">
              <a:avLst/>
            </a:prstGeom>
          </p:spPr>
        </p:pic>
        <p:pic>
          <p:nvPicPr>
            <p:cNvPr id="17" name="Picture 16">
              <a:extLst>
                <a:ext uri="{FF2B5EF4-FFF2-40B4-BE49-F238E27FC236}">
                  <a16:creationId xmlns:a16="http://schemas.microsoft.com/office/drawing/2014/main" id="{D058CC72-CECD-3345-9AC2-4E71656B294D}"/>
                </a:ext>
              </a:extLst>
            </p:cNvPr>
            <p:cNvPicPr>
              <a:picLocks noChangeAspect="1"/>
            </p:cNvPicPr>
            <p:nvPr/>
          </p:nvPicPr>
          <p:blipFill>
            <a:blip r:embed="rId15"/>
            <a:stretch>
              <a:fillRect/>
            </a:stretch>
          </p:blipFill>
          <p:spPr>
            <a:xfrm>
              <a:off x="5156471" y="4801986"/>
              <a:ext cx="547906" cy="547906"/>
            </a:xfrm>
            <a:prstGeom prst="rect">
              <a:avLst/>
            </a:prstGeom>
          </p:spPr>
        </p:pic>
        <p:sp>
          <p:nvSpPr>
            <p:cNvPr id="70" name="TextBox 69">
              <a:extLst>
                <a:ext uri="{FF2B5EF4-FFF2-40B4-BE49-F238E27FC236}">
                  <a16:creationId xmlns:a16="http://schemas.microsoft.com/office/drawing/2014/main" id="{21A98132-E6A6-0A40-B624-6B6A690FCBCF}"/>
                </a:ext>
              </a:extLst>
            </p:cNvPr>
            <p:cNvSpPr txBox="1"/>
            <p:nvPr/>
          </p:nvSpPr>
          <p:spPr>
            <a:xfrm>
              <a:off x="4428789" y="5286561"/>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Power BI</a:t>
              </a:r>
            </a:p>
          </p:txBody>
        </p:sp>
        <p:sp>
          <p:nvSpPr>
            <p:cNvPr id="71" name="TextBox 70">
              <a:extLst>
                <a:ext uri="{FF2B5EF4-FFF2-40B4-BE49-F238E27FC236}">
                  <a16:creationId xmlns:a16="http://schemas.microsoft.com/office/drawing/2014/main" id="{E6E39AA7-4D14-244A-8897-533ECBC5F7F8}"/>
                </a:ext>
              </a:extLst>
            </p:cNvPr>
            <p:cNvSpPr txBox="1"/>
            <p:nvPr/>
          </p:nvSpPr>
          <p:spPr>
            <a:xfrm>
              <a:off x="5157955" y="5286561"/>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Stream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Analytics</a:t>
              </a:r>
            </a:p>
          </p:txBody>
        </p:sp>
        <p:pic>
          <p:nvPicPr>
            <p:cNvPr id="21" name="Picture 20">
              <a:extLst>
                <a:ext uri="{FF2B5EF4-FFF2-40B4-BE49-F238E27FC236}">
                  <a16:creationId xmlns:a16="http://schemas.microsoft.com/office/drawing/2014/main" id="{A1F067C9-FFE5-774C-8702-7625C1BB5E27}"/>
                </a:ext>
              </a:extLst>
            </p:cNvPr>
            <p:cNvPicPr>
              <a:picLocks noChangeAspect="1"/>
            </p:cNvPicPr>
            <p:nvPr/>
          </p:nvPicPr>
          <p:blipFill>
            <a:blip r:embed="rId16"/>
            <a:stretch>
              <a:fillRect/>
            </a:stretch>
          </p:blipFill>
          <p:spPr>
            <a:xfrm>
              <a:off x="5978258" y="4825506"/>
              <a:ext cx="503604" cy="503604"/>
            </a:xfrm>
            <a:prstGeom prst="rect">
              <a:avLst/>
            </a:prstGeom>
          </p:spPr>
        </p:pic>
        <p:sp>
          <p:nvSpPr>
            <p:cNvPr id="73" name="TextBox 72">
              <a:extLst>
                <a:ext uri="{FF2B5EF4-FFF2-40B4-BE49-F238E27FC236}">
                  <a16:creationId xmlns:a16="http://schemas.microsoft.com/office/drawing/2014/main" id="{50A9E36D-F353-D04E-93B2-B9E48FCBC357}"/>
                </a:ext>
              </a:extLst>
            </p:cNvPr>
            <p:cNvSpPr txBox="1"/>
            <p:nvPr/>
          </p:nvSpPr>
          <p:spPr>
            <a:xfrm>
              <a:off x="5899258" y="5290777"/>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Logic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Apps</a:t>
              </a:r>
            </a:p>
          </p:txBody>
        </p:sp>
        <p:pic>
          <p:nvPicPr>
            <p:cNvPr id="27" name="Picture 26">
              <a:extLst>
                <a:ext uri="{FF2B5EF4-FFF2-40B4-BE49-F238E27FC236}">
                  <a16:creationId xmlns:a16="http://schemas.microsoft.com/office/drawing/2014/main" id="{1595D5AB-3399-334D-BCCC-A97621538E58}"/>
                </a:ext>
              </a:extLst>
            </p:cNvPr>
            <p:cNvPicPr>
              <a:picLocks noChangeAspect="1"/>
            </p:cNvPicPr>
            <p:nvPr/>
          </p:nvPicPr>
          <p:blipFill>
            <a:blip r:embed="rId17"/>
            <a:stretch>
              <a:fillRect/>
            </a:stretch>
          </p:blipFill>
          <p:spPr>
            <a:xfrm>
              <a:off x="4504033" y="5629633"/>
              <a:ext cx="452215" cy="452215"/>
            </a:xfrm>
            <a:prstGeom prst="rect">
              <a:avLst/>
            </a:prstGeom>
          </p:spPr>
        </p:pic>
        <p:pic>
          <p:nvPicPr>
            <p:cNvPr id="29" name="Picture 28">
              <a:extLst>
                <a:ext uri="{FF2B5EF4-FFF2-40B4-BE49-F238E27FC236}">
                  <a16:creationId xmlns:a16="http://schemas.microsoft.com/office/drawing/2014/main" id="{5515C91A-E4A4-F447-986D-E541433D7446}"/>
                </a:ext>
              </a:extLst>
            </p:cNvPr>
            <p:cNvPicPr>
              <a:picLocks noChangeAspect="1"/>
            </p:cNvPicPr>
            <p:nvPr/>
          </p:nvPicPr>
          <p:blipFill>
            <a:blip r:embed="rId18"/>
            <a:stretch>
              <a:fillRect/>
            </a:stretch>
          </p:blipFill>
          <p:spPr>
            <a:xfrm>
              <a:off x="5225544" y="5626785"/>
              <a:ext cx="529162" cy="529162"/>
            </a:xfrm>
            <a:prstGeom prst="rect">
              <a:avLst/>
            </a:prstGeom>
          </p:spPr>
        </p:pic>
        <p:pic>
          <p:nvPicPr>
            <p:cNvPr id="35" name="Picture 34">
              <a:extLst>
                <a:ext uri="{FF2B5EF4-FFF2-40B4-BE49-F238E27FC236}">
                  <a16:creationId xmlns:a16="http://schemas.microsoft.com/office/drawing/2014/main" id="{F457509D-133D-4643-8D3F-90BFEDC0B729}"/>
                </a:ext>
              </a:extLst>
            </p:cNvPr>
            <p:cNvPicPr>
              <a:picLocks noChangeAspect="1"/>
            </p:cNvPicPr>
            <p:nvPr/>
          </p:nvPicPr>
          <p:blipFill>
            <a:blip r:embed="rId19"/>
            <a:stretch>
              <a:fillRect/>
            </a:stretch>
          </p:blipFill>
          <p:spPr>
            <a:xfrm>
              <a:off x="6041873" y="5641057"/>
              <a:ext cx="460057" cy="460057"/>
            </a:xfrm>
            <a:prstGeom prst="rect">
              <a:avLst/>
            </a:prstGeom>
          </p:spPr>
        </p:pic>
        <p:sp>
          <p:nvSpPr>
            <p:cNvPr id="82" name="TextBox 81">
              <a:extLst>
                <a:ext uri="{FF2B5EF4-FFF2-40B4-BE49-F238E27FC236}">
                  <a16:creationId xmlns:a16="http://schemas.microsoft.com/office/drawing/2014/main" id="{42210B55-62F6-6747-AAAD-FBA211525547}"/>
                </a:ext>
              </a:extLst>
            </p:cNvPr>
            <p:cNvSpPr txBox="1"/>
            <p:nvPr/>
          </p:nvSpPr>
          <p:spPr>
            <a:xfrm>
              <a:off x="4409413" y="6087941"/>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Managed</a:t>
              </a:r>
              <a:br>
                <a:rPr kumimoji="0" lang="en-US" sz="800" b="0" i="0" u="none" strike="noStrike" kern="1200" cap="none" spc="0" normalizeH="0" baseline="0" noProof="0">
                  <a:ln>
                    <a:noFill/>
                  </a:ln>
                  <a:solidFill>
                    <a:srgbClr val="414141"/>
                  </a:solidFill>
                  <a:effectLst/>
                  <a:uLnTx/>
                  <a:uFillTx/>
                  <a:latin typeface="Arial"/>
                  <a:ea typeface="+mn-ea"/>
                  <a:cs typeface="+mn-cs"/>
                </a:rPr>
              </a:br>
              <a:r>
                <a:rPr kumimoji="0" lang="en-US" sz="800" b="0" i="0" u="none" strike="noStrike" kern="1200" cap="none" spc="0" normalizeH="0" baseline="0" noProof="0">
                  <a:ln>
                    <a:noFill/>
                  </a:ln>
                  <a:solidFill>
                    <a:srgbClr val="414141"/>
                  </a:solidFill>
                  <a:effectLst/>
                  <a:uLnTx/>
                  <a:uFillTx/>
                  <a:latin typeface="Arial"/>
                  <a:ea typeface="+mn-ea"/>
                  <a:cs typeface="+mn-cs"/>
                </a:rPr>
                <a:t>AppDynamics</a:t>
              </a:r>
            </a:p>
          </p:txBody>
        </p:sp>
        <p:sp>
          <p:nvSpPr>
            <p:cNvPr id="83" name="TextBox 82">
              <a:extLst>
                <a:ext uri="{FF2B5EF4-FFF2-40B4-BE49-F238E27FC236}">
                  <a16:creationId xmlns:a16="http://schemas.microsoft.com/office/drawing/2014/main" id="{2297EE7A-028A-584F-BA71-B76D6124266C}"/>
                </a:ext>
              </a:extLst>
            </p:cNvPr>
            <p:cNvSpPr txBox="1"/>
            <p:nvPr/>
          </p:nvSpPr>
          <p:spPr>
            <a:xfrm>
              <a:off x="5126722" y="6089364"/>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Azure</a:t>
              </a:r>
              <a:br>
                <a:rPr kumimoji="0" lang="en-US" sz="800" b="0" i="0" u="none" strike="noStrike" kern="1200" cap="none" spc="0" normalizeH="0" baseline="0" noProof="0">
                  <a:ln>
                    <a:noFill/>
                  </a:ln>
                  <a:solidFill>
                    <a:srgbClr val="414141"/>
                  </a:solidFill>
                  <a:effectLst/>
                  <a:uLnTx/>
                  <a:uFillTx/>
                  <a:latin typeface="Arial"/>
                  <a:ea typeface="+mn-ea"/>
                  <a:cs typeface="+mn-cs"/>
                </a:rPr>
              </a:br>
              <a:r>
                <a:rPr kumimoji="0" lang="en-US" sz="800" b="0" i="0" u="none" strike="noStrike" kern="1200" cap="none" spc="0" normalizeH="0" baseline="0" noProof="0">
                  <a:ln>
                    <a:noFill/>
                  </a:ln>
                  <a:solidFill>
                    <a:srgbClr val="414141"/>
                  </a:solidFill>
                  <a:effectLst/>
                  <a:uLnTx/>
                  <a:uFillTx/>
                  <a:latin typeface="Arial"/>
                  <a:ea typeface="+mn-ea"/>
                  <a:cs typeface="+mn-cs"/>
                </a:rPr>
                <a:t>Storage</a:t>
              </a:r>
            </a:p>
          </p:txBody>
        </p:sp>
        <p:sp>
          <p:nvSpPr>
            <p:cNvPr id="84" name="TextBox 83">
              <a:extLst>
                <a:ext uri="{FF2B5EF4-FFF2-40B4-BE49-F238E27FC236}">
                  <a16:creationId xmlns:a16="http://schemas.microsoft.com/office/drawing/2014/main" id="{D211A19F-FCA8-B14F-A2A1-781D26FD5CC1}"/>
                </a:ext>
              </a:extLst>
            </p:cNvPr>
            <p:cNvSpPr txBox="1"/>
            <p:nvPr/>
          </p:nvSpPr>
          <p:spPr>
            <a:xfrm>
              <a:off x="5899258" y="6079900"/>
              <a:ext cx="607404" cy="367994"/>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solidFill>
                  <a:effectLst/>
                  <a:uLnTx/>
                  <a:uFillTx/>
                  <a:latin typeface="Arial"/>
                  <a:ea typeface="+mn-ea"/>
                  <a:cs typeface="+mn-cs"/>
                </a:rPr>
                <a:t>SQL</a:t>
              </a:r>
            </a:p>
          </p:txBody>
        </p:sp>
      </p:grpSp>
      <p:cxnSp>
        <p:nvCxnSpPr>
          <p:cNvPr id="8" name="Straight Arrow Connector 7">
            <a:extLst>
              <a:ext uri="{FF2B5EF4-FFF2-40B4-BE49-F238E27FC236}">
                <a16:creationId xmlns:a16="http://schemas.microsoft.com/office/drawing/2014/main" id="{35E0B77A-3EC2-5A48-BD95-0306A82F9DA6}"/>
              </a:ext>
            </a:extLst>
          </p:cNvPr>
          <p:cNvCxnSpPr>
            <a:cxnSpLocks/>
          </p:cNvCxnSpPr>
          <p:nvPr/>
        </p:nvCxnSpPr>
        <p:spPr>
          <a:xfrm flipH="1">
            <a:off x="4413808" y="3062153"/>
            <a:ext cx="312821" cy="0"/>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2E10A-E490-5641-B317-649319BEB98A}"/>
              </a:ext>
            </a:extLst>
          </p:cNvPr>
          <p:cNvCxnSpPr>
            <a:cxnSpLocks/>
          </p:cNvCxnSpPr>
          <p:nvPr/>
        </p:nvCxnSpPr>
        <p:spPr>
          <a:xfrm>
            <a:off x="3994434" y="2156850"/>
            <a:ext cx="0" cy="344237"/>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6" name="Slide Number Placeholder 4">
            <a:extLst>
              <a:ext uri="{FF2B5EF4-FFF2-40B4-BE49-F238E27FC236}">
                <a16:creationId xmlns:a16="http://schemas.microsoft.com/office/drawing/2014/main" id="{FF60F716-40F3-A04D-8F4E-68C1399594CC}"/>
              </a:ext>
            </a:extLst>
          </p:cNvPr>
          <p:cNvSpPr>
            <a:spLocks noGrp="1"/>
          </p:cNvSpPr>
          <p:nvPr>
            <p:ph type="sldNum" sz="quarter" idx="12"/>
          </p:nvPr>
        </p:nvSpPr>
        <p:spPr>
          <a:xfrm>
            <a:off x="11070431" y="6393421"/>
            <a:ext cx="49768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95909-DC86-4C28-AD6E-431C997D4893}" type="slidenum">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sp>
        <p:nvSpPr>
          <p:cNvPr id="77" name="Date Placeholder 3">
            <a:extLst>
              <a:ext uri="{FF2B5EF4-FFF2-40B4-BE49-F238E27FC236}">
                <a16:creationId xmlns:a16="http://schemas.microsoft.com/office/drawing/2014/main" id="{4A44ABCB-9064-F64C-B2EC-0E06E1863458}"/>
              </a:ext>
            </a:extLst>
          </p:cNvPr>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22C19FE-D082-4640-BFED-203C0E583774}" type="datetime4">
              <a:rPr kumimoji="0" lang="en-US" sz="800" b="0" i="0" u="none" strike="noStrike" kern="1200" cap="none" spc="0" normalizeH="0" baseline="0" noProof="0" smtClean="0">
                <a:ln>
                  <a:noFill/>
                </a:ln>
                <a:solidFill>
                  <a:srgbClr val="414141"/>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May 7, 2019</a:t>
            </a:fld>
            <a:endParaRPr kumimoji="0" lang="en-US" sz="800" b="0" i="0" u="none" strike="noStrike" kern="1200" cap="none" spc="0" normalizeH="0" baseline="0" noProof="0">
              <a:ln>
                <a:noFill/>
              </a:ln>
              <a:solidFill>
                <a:srgbClr val="414141"/>
              </a:solidFill>
              <a:effectLst/>
              <a:uLnTx/>
              <a:uFillTx/>
              <a:latin typeface="Arial"/>
              <a:ea typeface="+mn-ea"/>
              <a:cs typeface="+mn-cs"/>
            </a:endParaRPr>
          </a:p>
        </p:txBody>
      </p:sp>
      <p:cxnSp>
        <p:nvCxnSpPr>
          <p:cNvPr id="100" name="Straight Arrow Connector 99">
            <a:extLst>
              <a:ext uri="{FF2B5EF4-FFF2-40B4-BE49-F238E27FC236}">
                <a16:creationId xmlns:a16="http://schemas.microsoft.com/office/drawing/2014/main" id="{CF0BFCE5-9751-454C-9405-587BAB32EC3A}"/>
              </a:ext>
            </a:extLst>
          </p:cNvPr>
          <p:cNvCxnSpPr>
            <a:cxnSpLocks/>
          </p:cNvCxnSpPr>
          <p:nvPr/>
        </p:nvCxnSpPr>
        <p:spPr>
          <a:xfrm flipH="1">
            <a:off x="4413808" y="2580946"/>
            <a:ext cx="312821" cy="0"/>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493D16A-1744-9C40-A976-F52649AD71E8}"/>
              </a:ext>
            </a:extLst>
          </p:cNvPr>
          <p:cNvSpPr/>
          <p:nvPr/>
        </p:nvSpPr>
        <p:spPr>
          <a:xfrm>
            <a:off x="2432807" y="1526539"/>
            <a:ext cx="1156616" cy="39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err="1">
                <a:ln>
                  <a:noFill/>
                </a:ln>
                <a:solidFill>
                  <a:srgbClr val="C136A1"/>
                </a:solidFill>
                <a:effectLst/>
                <a:uLnTx/>
                <a:uFillTx/>
                <a:latin typeface="Arial"/>
                <a:ea typeface="+mn-ea"/>
                <a:cs typeface="+mn-cs"/>
              </a:rPr>
              <a:t>FusionFabric.cloud</a:t>
            </a:r>
            <a:r>
              <a:rPr kumimoji="0" lang="en-US" sz="800" b="1" i="0" u="none" strike="noStrike" kern="1200" cap="none" spc="0" normalizeH="0" baseline="0" noProof="0">
                <a:ln>
                  <a:noFill/>
                </a:ln>
                <a:solidFill>
                  <a:srgbClr val="C136A1"/>
                </a:solidFill>
                <a:effectLst/>
                <a:uLnTx/>
                <a:uFillTx/>
                <a:latin typeface="Arial"/>
                <a:ea typeface="+mn-ea"/>
                <a:cs typeface="+mn-cs"/>
              </a:rPr>
              <a:t> Client</a:t>
            </a:r>
          </a:p>
        </p:txBody>
      </p:sp>
      <p:sp>
        <p:nvSpPr>
          <p:cNvPr id="105" name="Rectangle 104">
            <a:extLst>
              <a:ext uri="{FF2B5EF4-FFF2-40B4-BE49-F238E27FC236}">
                <a16:creationId xmlns:a16="http://schemas.microsoft.com/office/drawing/2014/main" id="{E6411025-58E9-044E-A260-6CE94E5EDADA}"/>
              </a:ext>
            </a:extLst>
          </p:cNvPr>
          <p:cNvSpPr/>
          <p:nvPr/>
        </p:nvSpPr>
        <p:spPr>
          <a:xfrm>
            <a:off x="4353030" y="1526539"/>
            <a:ext cx="1154833" cy="39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136A1"/>
                </a:solidFill>
                <a:effectLst/>
                <a:uLnTx/>
                <a:uFillTx/>
                <a:latin typeface="Arial"/>
                <a:ea typeface="+mn-ea"/>
                <a:cs typeface="+mn-cs"/>
              </a:rPr>
              <a:t>Finastra Banking Core</a:t>
            </a:r>
          </a:p>
        </p:txBody>
      </p:sp>
      <p:sp>
        <p:nvSpPr>
          <p:cNvPr id="107" name="Rectangle 106">
            <a:extLst>
              <a:ext uri="{FF2B5EF4-FFF2-40B4-BE49-F238E27FC236}">
                <a16:creationId xmlns:a16="http://schemas.microsoft.com/office/drawing/2014/main" id="{2B644A5E-5784-8D4C-90FA-224957F0836D}"/>
              </a:ext>
            </a:extLst>
          </p:cNvPr>
          <p:cNvSpPr/>
          <p:nvPr/>
        </p:nvSpPr>
        <p:spPr>
          <a:xfrm>
            <a:off x="7741512" y="1522317"/>
            <a:ext cx="1329382" cy="385158"/>
          </a:xfrm>
          <a:prstGeom prst="rect">
            <a:avLst/>
          </a:prstGeom>
          <a:solidFill>
            <a:schemeClr val="bg1"/>
          </a:solidFill>
          <a:ln w="12700"/>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94DD6"/>
                </a:solidFill>
                <a:effectLst/>
                <a:uLnTx/>
                <a:uFillTx/>
                <a:latin typeface="Arial"/>
                <a:ea typeface="+mn-ea"/>
                <a:cs typeface="+mn-cs"/>
              </a:rPr>
              <a:t>Business apps </a:t>
            </a:r>
            <a:br>
              <a:rPr kumimoji="0" lang="en-US" sz="800" b="1" i="0" u="none" strike="noStrike" kern="1200" cap="none" spc="0" normalizeH="0" baseline="0" noProof="0" dirty="0">
                <a:ln>
                  <a:noFill/>
                </a:ln>
                <a:solidFill>
                  <a:srgbClr val="694DD6"/>
                </a:solidFill>
                <a:effectLst/>
                <a:uLnTx/>
                <a:uFillTx/>
                <a:latin typeface="Arial"/>
                <a:ea typeface="+mn-ea"/>
                <a:cs typeface="+mn-cs"/>
              </a:rPr>
            </a:br>
            <a:r>
              <a:rPr kumimoji="0" lang="en-US" sz="800" b="1" i="0" u="none" strike="noStrike" kern="1200" cap="none" spc="0" normalizeH="0" baseline="0" noProof="0" dirty="0">
                <a:ln>
                  <a:noFill/>
                </a:ln>
                <a:solidFill>
                  <a:srgbClr val="694DD6"/>
                </a:solidFill>
                <a:effectLst/>
                <a:uLnTx/>
                <a:uFillTx/>
                <a:latin typeface="Arial"/>
                <a:ea typeface="+mn-ea"/>
                <a:cs typeface="+mn-cs"/>
              </a:rPr>
              <a:t>and services</a:t>
            </a:r>
          </a:p>
        </p:txBody>
      </p:sp>
      <p:cxnSp>
        <p:nvCxnSpPr>
          <p:cNvPr id="110" name="Straight Arrow Connector 109">
            <a:extLst>
              <a:ext uri="{FF2B5EF4-FFF2-40B4-BE49-F238E27FC236}">
                <a16:creationId xmlns:a16="http://schemas.microsoft.com/office/drawing/2014/main" id="{DACBBDB6-E5DA-E042-9DFE-82BF0E5F0F81}"/>
              </a:ext>
            </a:extLst>
          </p:cNvPr>
          <p:cNvCxnSpPr>
            <a:cxnSpLocks/>
          </p:cNvCxnSpPr>
          <p:nvPr/>
        </p:nvCxnSpPr>
        <p:spPr>
          <a:xfrm flipH="1">
            <a:off x="7167963" y="1716210"/>
            <a:ext cx="596411" cy="0"/>
          </a:xfrm>
          <a:prstGeom prst="straightConnector1">
            <a:avLst/>
          </a:prstGeom>
          <a:ln w="12700" cap="rnd">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A9A7B36-E068-894E-A7CD-163C83A28E9A}"/>
              </a:ext>
            </a:extLst>
          </p:cNvPr>
          <p:cNvCxnSpPr>
            <a:cxnSpLocks/>
          </p:cNvCxnSpPr>
          <p:nvPr/>
        </p:nvCxnSpPr>
        <p:spPr>
          <a:xfrm>
            <a:off x="3449825" y="2872582"/>
            <a:ext cx="199928" cy="0"/>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CC55D22-8A86-2449-84DA-9F06C6387458}"/>
              </a:ext>
            </a:extLst>
          </p:cNvPr>
          <p:cNvCxnSpPr>
            <a:cxnSpLocks/>
          </p:cNvCxnSpPr>
          <p:nvPr/>
        </p:nvCxnSpPr>
        <p:spPr>
          <a:xfrm>
            <a:off x="5818666" y="3062153"/>
            <a:ext cx="1304692" cy="0"/>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6A0C01BC-72D2-3243-B194-D219062BA33B}"/>
              </a:ext>
            </a:extLst>
          </p:cNvPr>
          <p:cNvCxnSpPr>
            <a:cxnSpLocks/>
          </p:cNvCxnSpPr>
          <p:nvPr/>
        </p:nvCxnSpPr>
        <p:spPr>
          <a:xfrm>
            <a:off x="5818666" y="2564904"/>
            <a:ext cx="1304692" cy="0"/>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E74CBAB-C9CE-A841-8403-209BAD067447}"/>
              </a:ext>
            </a:extLst>
          </p:cNvPr>
          <p:cNvCxnSpPr>
            <a:cxnSpLocks/>
          </p:cNvCxnSpPr>
          <p:nvPr/>
        </p:nvCxnSpPr>
        <p:spPr>
          <a:xfrm>
            <a:off x="5818666" y="5301208"/>
            <a:ext cx="1304692" cy="0"/>
          </a:xfrm>
          <a:prstGeom prst="straightConnector1">
            <a:avLst/>
          </a:prstGeom>
          <a:ln w="12700" cap="rnd">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213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Embed and integrate with canvas apps</a:t>
            </a:r>
          </a:p>
        </p:txBody>
      </p:sp>
    </p:spTree>
    <p:extLst>
      <p:ext uri="{BB962C8B-B14F-4D97-AF65-F5344CB8AC3E}">
        <p14:creationId xmlns:p14="http://schemas.microsoft.com/office/powerpoint/2010/main" val="97076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008B56-5C46-4D03-B986-CA722AF5ABD7}"/>
              </a:ext>
            </a:extLst>
          </p:cNvPr>
          <p:cNvSpPr/>
          <p:nvPr/>
        </p:nvSpPr>
        <p:spPr bwMode="auto">
          <a:xfrm>
            <a:off x="4685648" y="1335024"/>
            <a:ext cx="4702192" cy="85953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AE573C0B-1DD7-4C4E-943B-D5117553E92A}"/>
              </a:ext>
            </a:extLst>
          </p:cNvPr>
          <p:cNvSpPr>
            <a:spLocks noGrp="1"/>
          </p:cNvSpPr>
          <p:nvPr>
            <p:ph type="body" sz="quarter" idx="10"/>
          </p:nvPr>
        </p:nvSpPr>
        <p:spPr>
          <a:xfrm>
            <a:off x="4938315" y="1534585"/>
            <a:ext cx="6669658" cy="3785652"/>
          </a:xfrm>
        </p:spPr>
        <p:txBody>
          <a:bodyPr/>
          <a:lstStyle/>
          <a:p>
            <a:r>
              <a:rPr lang="en-US" dirty="0"/>
              <a:t>1) Enable standalone apps</a:t>
            </a:r>
          </a:p>
          <a:p>
            <a:endParaRPr lang="en-US" dirty="0"/>
          </a:p>
          <a:p>
            <a:r>
              <a:rPr lang="en-US" dirty="0"/>
              <a:t>2) Enable app customizations/extensions</a:t>
            </a:r>
          </a:p>
          <a:p>
            <a:endParaRPr lang="en-US" dirty="0"/>
          </a:p>
          <a:p>
            <a:r>
              <a:rPr lang="en-US" dirty="0"/>
              <a:t>3) Enable an extension ecosystem</a:t>
            </a:r>
          </a:p>
          <a:p>
            <a:endParaRPr lang="en-US" dirty="0"/>
          </a:p>
        </p:txBody>
      </p:sp>
      <p:sp>
        <p:nvSpPr>
          <p:cNvPr id="3" name="Title 2">
            <a:extLst>
              <a:ext uri="{FF2B5EF4-FFF2-40B4-BE49-F238E27FC236}">
                <a16:creationId xmlns:a16="http://schemas.microsoft.com/office/drawing/2014/main" id="{9E5ACA30-7D14-44F2-8B16-0835FCCDF12A}"/>
              </a:ext>
            </a:extLst>
          </p:cNvPr>
          <p:cNvSpPr>
            <a:spLocks noGrp="1"/>
          </p:cNvSpPr>
          <p:nvPr>
            <p:ph type="title"/>
          </p:nvPr>
        </p:nvSpPr>
        <p:spPr>
          <a:xfrm>
            <a:off x="588263" y="2596417"/>
            <a:ext cx="3183637" cy="1661993"/>
          </a:xfrm>
        </p:spPr>
        <p:txBody>
          <a:bodyPr/>
          <a:lstStyle/>
          <a:p>
            <a:r>
              <a:rPr lang="en-US" dirty="0"/>
              <a:t>3 Ways to embed and integrate</a:t>
            </a:r>
          </a:p>
        </p:txBody>
      </p:sp>
    </p:spTree>
    <p:extLst>
      <p:ext uri="{BB962C8B-B14F-4D97-AF65-F5344CB8AC3E}">
        <p14:creationId xmlns:p14="http://schemas.microsoft.com/office/powerpoint/2010/main" val="3320898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703008-06D6-46DB-85C5-740F90DC030A}"/>
              </a:ext>
            </a:extLst>
          </p:cNvPr>
          <p:cNvSpPr>
            <a:spLocks noChangeArrowheads="1"/>
          </p:cNvSpPr>
          <p:nvPr/>
        </p:nvSpPr>
        <p:spPr bwMode="auto">
          <a:xfrm>
            <a:off x="1155032" y="763145"/>
            <a:ext cx="17205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206363F7-6E15-4942-852E-E92586310A5C}"/>
              </a:ext>
            </a:extLst>
          </p:cNvPr>
          <p:cNvSpPr txBox="1"/>
          <p:nvPr/>
        </p:nvSpPr>
        <p:spPr>
          <a:xfrm>
            <a:off x="2934791" y="1157449"/>
            <a:ext cx="2368732" cy="400110"/>
          </a:xfrm>
          <a:prstGeom prst="rect">
            <a:avLst/>
          </a:prstGeom>
          <a:noFill/>
        </p:spPr>
        <p:txBody>
          <a:bodyPr wrap="square" rtlCol="0">
            <a:spAutoFit/>
          </a:bodyPr>
          <a:lstStyle/>
          <a:p>
            <a:r>
              <a:rPr lang="en-US" sz="2000" b="1" dirty="0">
                <a:latin typeface="+mj-lt"/>
                <a:ea typeface="Yu Gothic Light" panose="020B0300000000000000" pitchFamily="34" charset="-128"/>
                <a:cs typeface="Times New Roman" panose="02020603050405020304" pitchFamily="18" charset="0"/>
              </a:rPr>
              <a:t>Making Workflow</a:t>
            </a:r>
            <a:endParaRPr lang="en-US" sz="2000" dirty="0">
              <a:latin typeface="+mj-lt"/>
            </a:endParaRPr>
          </a:p>
        </p:txBody>
      </p:sp>
      <p:sp>
        <p:nvSpPr>
          <p:cNvPr id="6" name="TextBox 5">
            <a:extLst>
              <a:ext uri="{FF2B5EF4-FFF2-40B4-BE49-F238E27FC236}">
                <a16:creationId xmlns:a16="http://schemas.microsoft.com/office/drawing/2014/main" id="{34BE2ECE-5A44-9146-87DC-359D800CDD25}"/>
              </a:ext>
            </a:extLst>
          </p:cNvPr>
          <p:cNvSpPr txBox="1"/>
          <p:nvPr/>
        </p:nvSpPr>
        <p:spPr>
          <a:xfrm>
            <a:off x="8031096" y="1157449"/>
            <a:ext cx="2368732" cy="400110"/>
          </a:xfrm>
          <a:prstGeom prst="rect">
            <a:avLst/>
          </a:prstGeom>
          <a:noFill/>
        </p:spPr>
        <p:txBody>
          <a:bodyPr wrap="square" rtlCol="0">
            <a:spAutoFit/>
          </a:bodyPr>
          <a:lstStyle/>
          <a:p>
            <a:r>
              <a:rPr lang="en-US" sz="2000" b="1" dirty="0">
                <a:latin typeface="+mj-lt"/>
                <a:ea typeface="Yu Gothic Light" panose="020B0300000000000000" pitchFamily="34" charset="-128"/>
                <a:cs typeface="Times New Roman" panose="02020603050405020304" pitchFamily="18" charset="0"/>
              </a:rPr>
              <a:t>App Usage</a:t>
            </a:r>
            <a:endParaRPr lang="en-US" sz="2000" dirty="0">
              <a:latin typeface="+mj-lt"/>
            </a:endParaRPr>
          </a:p>
        </p:txBody>
      </p:sp>
      <p:sp>
        <p:nvSpPr>
          <p:cNvPr id="8" name="Rectangle 7">
            <a:extLst>
              <a:ext uri="{FF2B5EF4-FFF2-40B4-BE49-F238E27FC236}">
                <a16:creationId xmlns:a16="http://schemas.microsoft.com/office/drawing/2014/main" id="{ACCC75F2-C58D-4C42-82F0-FA8DCC8B3BF5}"/>
              </a:ext>
            </a:extLst>
          </p:cNvPr>
          <p:cNvSpPr/>
          <p:nvPr/>
        </p:nvSpPr>
        <p:spPr>
          <a:xfrm>
            <a:off x="8142491" y="1700381"/>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Canvas App</a:t>
            </a:r>
          </a:p>
        </p:txBody>
      </p:sp>
      <p:sp>
        <p:nvSpPr>
          <p:cNvPr id="10" name="Rectangle 9">
            <a:extLst>
              <a:ext uri="{FF2B5EF4-FFF2-40B4-BE49-F238E27FC236}">
                <a16:creationId xmlns:a16="http://schemas.microsoft.com/office/drawing/2014/main" id="{41A417F3-4A66-6245-A648-DD75FB3A7A21}"/>
              </a:ext>
            </a:extLst>
          </p:cNvPr>
          <p:cNvSpPr/>
          <p:nvPr/>
        </p:nvSpPr>
        <p:spPr>
          <a:xfrm>
            <a:off x="5797023" y="1700381"/>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sp>
        <p:nvSpPr>
          <p:cNvPr id="11" name="Rectangle 10">
            <a:extLst>
              <a:ext uri="{FF2B5EF4-FFF2-40B4-BE49-F238E27FC236}">
                <a16:creationId xmlns:a16="http://schemas.microsoft.com/office/drawing/2014/main" id="{AB75AE6D-B7D7-6644-9C8E-259E4D979C50}"/>
              </a:ext>
            </a:extLst>
          </p:cNvPr>
          <p:cNvSpPr/>
          <p:nvPr/>
        </p:nvSpPr>
        <p:spPr>
          <a:xfrm>
            <a:off x="3855718" y="6228293"/>
            <a:ext cx="1193181" cy="384061"/>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Built by</a:t>
            </a:r>
          </a:p>
          <a:p>
            <a:pPr algn="ctr"/>
            <a:r>
              <a:rPr lang="en-US" sz="1000" dirty="0"/>
              <a:t>Customers</a:t>
            </a:r>
          </a:p>
        </p:txBody>
      </p:sp>
      <p:sp>
        <p:nvSpPr>
          <p:cNvPr id="12" name="Rectangle 11">
            <a:extLst>
              <a:ext uri="{FF2B5EF4-FFF2-40B4-BE49-F238E27FC236}">
                <a16:creationId xmlns:a16="http://schemas.microsoft.com/office/drawing/2014/main" id="{E9D8FF53-95B4-5542-A4B2-087BA4B15D25}"/>
              </a:ext>
            </a:extLst>
          </p:cNvPr>
          <p:cNvSpPr/>
          <p:nvPr/>
        </p:nvSpPr>
        <p:spPr>
          <a:xfrm>
            <a:off x="8142491" y="3364152"/>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Connectors</a:t>
            </a:r>
          </a:p>
        </p:txBody>
      </p:sp>
      <p:sp>
        <p:nvSpPr>
          <p:cNvPr id="13" name="Rectangle 12">
            <a:extLst>
              <a:ext uri="{FF2B5EF4-FFF2-40B4-BE49-F238E27FC236}">
                <a16:creationId xmlns:a16="http://schemas.microsoft.com/office/drawing/2014/main" id="{222EE671-2F48-B941-8FEF-D9BE52A79280}"/>
              </a:ext>
            </a:extLst>
          </p:cNvPr>
          <p:cNvSpPr/>
          <p:nvPr/>
        </p:nvSpPr>
        <p:spPr>
          <a:xfrm>
            <a:off x="8165307" y="5061376"/>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 </a:t>
            </a:r>
          </a:p>
          <a:p>
            <a:pPr algn="ctr"/>
            <a:r>
              <a:rPr lang="en-US" sz="1200" dirty="0"/>
              <a:t>Services</a:t>
            </a:r>
          </a:p>
        </p:txBody>
      </p:sp>
      <p:sp>
        <p:nvSpPr>
          <p:cNvPr id="14" name="Rectangle 13">
            <a:extLst>
              <a:ext uri="{FF2B5EF4-FFF2-40B4-BE49-F238E27FC236}">
                <a16:creationId xmlns:a16="http://schemas.microsoft.com/office/drawing/2014/main" id="{C761CA3C-E6E4-874F-908E-5A27BF343AFA}"/>
              </a:ext>
            </a:extLst>
          </p:cNvPr>
          <p:cNvSpPr/>
          <p:nvPr/>
        </p:nvSpPr>
        <p:spPr>
          <a:xfrm>
            <a:off x="3493672" y="5061376"/>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 </a:t>
            </a:r>
          </a:p>
          <a:p>
            <a:pPr algn="ctr"/>
            <a:r>
              <a:rPr lang="en-US" sz="1200" dirty="0"/>
              <a:t>Services</a:t>
            </a:r>
          </a:p>
        </p:txBody>
      </p:sp>
      <p:sp>
        <p:nvSpPr>
          <p:cNvPr id="15" name="Rectangle 14">
            <a:extLst>
              <a:ext uri="{FF2B5EF4-FFF2-40B4-BE49-F238E27FC236}">
                <a16:creationId xmlns:a16="http://schemas.microsoft.com/office/drawing/2014/main" id="{4DF9CE88-6491-944E-AABC-329B3CEBADC8}"/>
              </a:ext>
            </a:extLst>
          </p:cNvPr>
          <p:cNvSpPr/>
          <p:nvPr/>
        </p:nvSpPr>
        <p:spPr>
          <a:xfrm>
            <a:off x="3485812" y="3364152"/>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a:t>
            </a:r>
          </a:p>
        </p:txBody>
      </p:sp>
      <p:sp>
        <p:nvSpPr>
          <p:cNvPr id="16" name="Rectangle 15">
            <a:extLst>
              <a:ext uri="{FF2B5EF4-FFF2-40B4-BE49-F238E27FC236}">
                <a16:creationId xmlns:a16="http://schemas.microsoft.com/office/drawing/2014/main" id="{9459CED2-364E-7D48-AFDB-F5A6ABED5149}"/>
              </a:ext>
            </a:extLst>
          </p:cNvPr>
          <p:cNvSpPr/>
          <p:nvPr/>
        </p:nvSpPr>
        <p:spPr>
          <a:xfrm>
            <a:off x="1174601" y="1700381"/>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Website/Portal</a:t>
            </a:r>
          </a:p>
        </p:txBody>
      </p:sp>
      <p:sp>
        <p:nvSpPr>
          <p:cNvPr id="17" name="Rectangle 16">
            <a:extLst>
              <a:ext uri="{FF2B5EF4-FFF2-40B4-BE49-F238E27FC236}">
                <a16:creationId xmlns:a16="http://schemas.microsoft.com/office/drawing/2014/main" id="{6B573771-E483-B941-BB29-E6DC8FB39F74}"/>
              </a:ext>
            </a:extLst>
          </p:cNvPr>
          <p:cNvSpPr/>
          <p:nvPr/>
        </p:nvSpPr>
        <p:spPr>
          <a:xfrm>
            <a:off x="1246980" y="6228293"/>
            <a:ext cx="1193181" cy="38406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Built by Developers</a:t>
            </a:r>
          </a:p>
        </p:txBody>
      </p:sp>
      <p:sp>
        <p:nvSpPr>
          <p:cNvPr id="18" name="Rectangle 17">
            <a:extLst>
              <a:ext uri="{FF2B5EF4-FFF2-40B4-BE49-F238E27FC236}">
                <a16:creationId xmlns:a16="http://schemas.microsoft.com/office/drawing/2014/main" id="{FF0BCB00-1046-F242-BD64-8F66051BCD04}"/>
              </a:ext>
            </a:extLst>
          </p:cNvPr>
          <p:cNvSpPr/>
          <p:nvPr/>
        </p:nvSpPr>
        <p:spPr>
          <a:xfrm>
            <a:off x="3485812" y="1700381"/>
            <a:ext cx="1193181" cy="81403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PowerApps</a:t>
            </a:r>
          </a:p>
          <a:p>
            <a:pPr algn="ctr"/>
            <a:r>
              <a:rPr lang="en-US" sz="1200">
                <a:solidFill>
                  <a:schemeClr val="bg1"/>
                </a:solidFill>
              </a:rPr>
              <a:t>Studio</a:t>
            </a:r>
          </a:p>
        </p:txBody>
      </p:sp>
      <p:sp>
        <p:nvSpPr>
          <p:cNvPr id="19" name="Rectangle 18">
            <a:extLst>
              <a:ext uri="{FF2B5EF4-FFF2-40B4-BE49-F238E27FC236}">
                <a16:creationId xmlns:a16="http://schemas.microsoft.com/office/drawing/2014/main" id="{4FF658F9-B918-1F4A-8C27-D6A0F57BC137}"/>
              </a:ext>
            </a:extLst>
          </p:cNvPr>
          <p:cNvSpPr/>
          <p:nvPr/>
        </p:nvSpPr>
        <p:spPr>
          <a:xfrm>
            <a:off x="2532109" y="6239741"/>
            <a:ext cx="1193181" cy="372613"/>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Built by Microsoft</a:t>
            </a:r>
          </a:p>
        </p:txBody>
      </p:sp>
      <p:cxnSp>
        <p:nvCxnSpPr>
          <p:cNvPr id="21" name="Straight Connector 20">
            <a:extLst>
              <a:ext uri="{FF2B5EF4-FFF2-40B4-BE49-F238E27FC236}">
                <a16:creationId xmlns:a16="http://schemas.microsoft.com/office/drawing/2014/main" id="{7AD9386A-036A-1742-AC2B-3ABA5801BB14}"/>
              </a:ext>
            </a:extLst>
          </p:cNvPr>
          <p:cNvCxnSpPr>
            <a:cxnSpLocks/>
          </p:cNvCxnSpPr>
          <p:nvPr/>
        </p:nvCxnSpPr>
        <p:spPr>
          <a:xfrm flipV="1">
            <a:off x="2438994" y="2135586"/>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EC2DB47-5532-B14D-9545-8AB09ED5B945}"/>
              </a:ext>
            </a:extLst>
          </p:cNvPr>
          <p:cNvCxnSpPr>
            <a:cxnSpLocks/>
          </p:cNvCxnSpPr>
          <p:nvPr/>
        </p:nvCxnSpPr>
        <p:spPr>
          <a:xfrm flipV="1">
            <a:off x="4090262" y="4204728"/>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9DD254F-9FD9-7343-A626-8638D55363E8}"/>
              </a:ext>
            </a:extLst>
          </p:cNvPr>
          <p:cNvCxnSpPr>
            <a:cxnSpLocks/>
          </p:cNvCxnSpPr>
          <p:nvPr/>
        </p:nvCxnSpPr>
        <p:spPr>
          <a:xfrm flipV="1">
            <a:off x="4090262" y="2532049"/>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75B2C1D-F572-9D47-9D5A-8B91BD4B9AB8}"/>
              </a:ext>
            </a:extLst>
          </p:cNvPr>
          <p:cNvCxnSpPr>
            <a:cxnSpLocks/>
          </p:cNvCxnSpPr>
          <p:nvPr/>
        </p:nvCxnSpPr>
        <p:spPr>
          <a:xfrm flipV="1">
            <a:off x="8757042" y="2532049"/>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CAF186B-1F71-8640-A826-6E8676E66576}"/>
              </a:ext>
            </a:extLst>
          </p:cNvPr>
          <p:cNvCxnSpPr>
            <a:cxnSpLocks/>
          </p:cNvCxnSpPr>
          <p:nvPr/>
        </p:nvCxnSpPr>
        <p:spPr>
          <a:xfrm flipV="1">
            <a:off x="8757042" y="4204728"/>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C82F242-8004-AA4B-BDC5-6E05C1765B31}"/>
              </a:ext>
            </a:extLst>
          </p:cNvPr>
          <p:cNvCxnSpPr>
            <a:cxnSpLocks/>
          </p:cNvCxnSpPr>
          <p:nvPr/>
        </p:nvCxnSpPr>
        <p:spPr>
          <a:xfrm flipV="1">
            <a:off x="4758447" y="2146737"/>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9FB04FE-5681-DE49-A5B6-8EEB669CC97A}"/>
              </a:ext>
            </a:extLst>
          </p:cNvPr>
          <p:cNvCxnSpPr>
            <a:cxnSpLocks/>
          </p:cNvCxnSpPr>
          <p:nvPr/>
        </p:nvCxnSpPr>
        <p:spPr>
          <a:xfrm flipV="1">
            <a:off x="7482089" y="1651296"/>
            <a:ext cx="0" cy="444593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2F15A8B-2CF9-3746-8130-27ED1515967E}"/>
              </a:ext>
            </a:extLst>
          </p:cNvPr>
          <p:cNvSpPr txBox="1"/>
          <p:nvPr/>
        </p:nvSpPr>
        <p:spPr>
          <a:xfrm>
            <a:off x="2362012" y="1825205"/>
            <a:ext cx="1115939" cy="261610"/>
          </a:xfrm>
          <a:prstGeom prst="rect">
            <a:avLst/>
          </a:prstGeom>
          <a:noFill/>
        </p:spPr>
        <p:txBody>
          <a:bodyPr wrap="square" rtlCol="0">
            <a:spAutoFit/>
          </a:bodyPr>
          <a:lstStyle/>
          <a:p>
            <a:pPr algn="ctr"/>
            <a:r>
              <a:rPr lang="en-US" sz="1100"/>
              <a:t>1.) Launch</a:t>
            </a:r>
          </a:p>
        </p:txBody>
      </p:sp>
      <p:sp>
        <p:nvSpPr>
          <p:cNvPr id="37" name="TextBox 36">
            <a:extLst>
              <a:ext uri="{FF2B5EF4-FFF2-40B4-BE49-F238E27FC236}">
                <a16:creationId xmlns:a16="http://schemas.microsoft.com/office/drawing/2014/main" id="{412B1EA7-C851-9E41-B91F-4FF4BD78E38A}"/>
              </a:ext>
            </a:extLst>
          </p:cNvPr>
          <p:cNvSpPr txBox="1"/>
          <p:nvPr/>
        </p:nvSpPr>
        <p:spPr>
          <a:xfrm>
            <a:off x="4212441" y="2845527"/>
            <a:ext cx="1798066" cy="430887"/>
          </a:xfrm>
          <a:prstGeom prst="rect">
            <a:avLst/>
          </a:prstGeom>
          <a:noFill/>
        </p:spPr>
        <p:txBody>
          <a:bodyPr wrap="square" rtlCol="0">
            <a:spAutoFit/>
          </a:bodyPr>
          <a:lstStyle/>
          <a:p>
            <a:r>
              <a:rPr lang="en-US" sz="1100"/>
              <a:t>2.) Add </a:t>
            </a:r>
          </a:p>
          <a:p>
            <a:r>
              <a:rPr lang="en-US" sz="1100"/>
              <a:t>     Connector</a:t>
            </a:r>
          </a:p>
        </p:txBody>
      </p:sp>
      <p:sp>
        <p:nvSpPr>
          <p:cNvPr id="38" name="TextBox 37">
            <a:extLst>
              <a:ext uri="{FF2B5EF4-FFF2-40B4-BE49-F238E27FC236}">
                <a16:creationId xmlns:a16="http://schemas.microsoft.com/office/drawing/2014/main" id="{78AC7633-5595-5B48-A0CF-1E1D1B1B1EEA}"/>
              </a:ext>
            </a:extLst>
          </p:cNvPr>
          <p:cNvSpPr txBox="1"/>
          <p:nvPr/>
        </p:nvSpPr>
        <p:spPr>
          <a:xfrm>
            <a:off x="4686853" y="1825205"/>
            <a:ext cx="1110170" cy="261610"/>
          </a:xfrm>
          <a:prstGeom prst="rect">
            <a:avLst/>
          </a:prstGeom>
          <a:noFill/>
        </p:spPr>
        <p:txBody>
          <a:bodyPr wrap="square" rtlCol="0">
            <a:spAutoFit/>
          </a:bodyPr>
          <a:lstStyle/>
          <a:p>
            <a:pPr algn="ctr"/>
            <a:r>
              <a:rPr lang="en-US" sz="1100" dirty="0"/>
              <a:t>3.) Build app</a:t>
            </a:r>
          </a:p>
        </p:txBody>
      </p:sp>
      <p:sp>
        <p:nvSpPr>
          <p:cNvPr id="39" name="TextBox 38">
            <a:extLst>
              <a:ext uri="{FF2B5EF4-FFF2-40B4-BE49-F238E27FC236}">
                <a16:creationId xmlns:a16="http://schemas.microsoft.com/office/drawing/2014/main" id="{EB5294F0-5EE4-4242-9CA0-3B35187B52BC}"/>
              </a:ext>
            </a:extLst>
          </p:cNvPr>
          <p:cNvSpPr txBox="1"/>
          <p:nvPr/>
        </p:nvSpPr>
        <p:spPr>
          <a:xfrm>
            <a:off x="1176430" y="5996374"/>
            <a:ext cx="1798066" cy="261610"/>
          </a:xfrm>
          <a:prstGeom prst="rect">
            <a:avLst/>
          </a:prstGeom>
          <a:noFill/>
        </p:spPr>
        <p:txBody>
          <a:bodyPr wrap="square" rtlCol="0">
            <a:spAutoFit/>
          </a:bodyPr>
          <a:lstStyle/>
          <a:p>
            <a:r>
              <a:rPr lang="en-US" sz="1100"/>
              <a:t>Legend:</a:t>
            </a:r>
          </a:p>
        </p:txBody>
      </p:sp>
      <p:sp>
        <p:nvSpPr>
          <p:cNvPr id="31" name="Title 8">
            <a:extLst>
              <a:ext uri="{FF2B5EF4-FFF2-40B4-BE49-F238E27FC236}">
                <a16:creationId xmlns:a16="http://schemas.microsoft.com/office/drawing/2014/main" id="{445C94B4-6ECD-4884-A112-516CE83C5F4A}"/>
              </a:ext>
            </a:extLst>
          </p:cNvPr>
          <p:cNvSpPr txBox="1">
            <a:spLocks/>
          </p:cNvSpPr>
          <p:nvPr/>
        </p:nvSpPr>
        <p:spPr>
          <a:xfrm>
            <a:off x="588262" y="457200"/>
            <a:ext cx="1160373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Enable Makers to build standalone apps</a:t>
            </a:r>
          </a:p>
        </p:txBody>
      </p:sp>
      <p:sp>
        <p:nvSpPr>
          <p:cNvPr id="4" name="Oval 3">
            <a:extLst>
              <a:ext uri="{FF2B5EF4-FFF2-40B4-BE49-F238E27FC236}">
                <a16:creationId xmlns:a16="http://schemas.microsoft.com/office/drawing/2014/main" id="{B2FD7238-5F2C-429D-B6C2-C8D0CB18C8A8}"/>
              </a:ext>
            </a:extLst>
          </p:cNvPr>
          <p:cNvSpPr/>
          <p:nvPr/>
        </p:nvSpPr>
        <p:spPr bwMode="auto">
          <a:xfrm>
            <a:off x="3150662" y="3159882"/>
            <a:ext cx="1879200" cy="1199174"/>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F558E33B-25EC-444B-87FF-C70AEB44BB46}"/>
              </a:ext>
            </a:extLst>
          </p:cNvPr>
          <p:cNvSpPr txBox="1"/>
          <p:nvPr/>
        </p:nvSpPr>
        <p:spPr>
          <a:xfrm>
            <a:off x="2919981" y="3107137"/>
            <a:ext cx="242054" cy="307777"/>
          </a:xfrm>
          <a:prstGeom prst="rect">
            <a:avLst/>
          </a:prstGeom>
          <a:noFill/>
        </p:spPr>
        <p:txBody>
          <a:bodyPr wrap="none" lIns="0" tIns="0" rIns="0" bIns="0" rtlCol="0">
            <a:spAutoFit/>
          </a:bodyPr>
          <a:lstStyle/>
          <a:p>
            <a:pPr algn="l"/>
            <a:r>
              <a:rPr lang="en-US" sz="2000" b="1">
                <a:solidFill>
                  <a:srgbClr val="C00000"/>
                </a:solidFill>
              </a:rPr>
              <a:t>1)</a:t>
            </a:r>
          </a:p>
        </p:txBody>
      </p:sp>
      <p:sp>
        <p:nvSpPr>
          <p:cNvPr id="34" name="Oval 33">
            <a:extLst>
              <a:ext uri="{FF2B5EF4-FFF2-40B4-BE49-F238E27FC236}">
                <a16:creationId xmlns:a16="http://schemas.microsoft.com/office/drawing/2014/main" id="{32F16246-8C03-42A5-ABF7-12780C16DB1B}"/>
              </a:ext>
            </a:extLst>
          </p:cNvPr>
          <p:cNvSpPr/>
          <p:nvPr/>
        </p:nvSpPr>
        <p:spPr bwMode="auto">
          <a:xfrm>
            <a:off x="898860" y="1384365"/>
            <a:ext cx="2579088" cy="1404899"/>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78A48DFE-3967-44BE-BA73-450B66AC6CB4}"/>
              </a:ext>
            </a:extLst>
          </p:cNvPr>
          <p:cNvSpPr txBox="1"/>
          <p:nvPr/>
        </p:nvSpPr>
        <p:spPr>
          <a:xfrm>
            <a:off x="615717" y="1360573"/>
            <a:ext cx="283144" cy="307777"/>
          </a:xfrm>
          <a:prstGeom prst="rect">
            <a:avLst/>
          </a:prstGeom>
          <a:noFill/>
        </p:spPr>
        <p:txBody>
          <a:bodyPr wrap="square" lIns="0" tIns="0" rIns="0" bIns="0" rtlCol="0">
            <a:spAutoFit/>
          </a:bodyPr>
          <a:lstStyle/>
          <a:p>
            <a:pPr algn="l"/>
            <a:r>
              <a:rPr lang="en-US" sz="2000" b="1">
                <a:solidFill>
                  <a:srgbClr val="C00000"/>
                </a:solidFill>
              </a:rPr>
              <a:t>2)</a:t>
            </a:r>
          </a:p>
        </p:txBody>
      </p:sp>
    </p:spTree>
    <p:extLst>
      <p:ext uri="{BB962C8B-B14F-4D97-AF65-F5344CB8AC3E}">
        <p14:creationId xmlns:p14="http://schemas.microsoft.com/office/powerpoint/2010/main" val="14564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1000"/>
                                        <p:tgtEl>
                                          <p:spTgt spid="4"/>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21" presetClass="entr" presetSubtype="1"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heel(1)">
                                      <p:cBhvr>
                                        <p:cTn id="30" dur="1000"/>
                                        <p:tgtEl>
                                          <p:spTgt spid="34"/>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 grpId="0" animBg="1"/>
      <p:bldP spid="7" grpId="0"/>
      <p:bldP spid="34" grpId="0" animBg="1"/>
      <p:bldP spid="35" grpId="0"/>
    </p:bldLst>
  </p:timing>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5BB595-B7A9-42A2-B4A5-AA2448782FD5}"/>
              </a:ext>
            </a:extLst>
          </p:cNvPr>
          <p:cNvSpPr/>
          <p:nvPr/>
        </p:nvSpPr>
        <p:spPr bwMode="auto">
          <a:xfrm>
            <a:off x="0" y="0"/>
            <a:ext cx="12191999" cy="3972908"/>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374534" y="4377342"/>
            <a:ext cx="9176808" cy="2092840"/>
            <a:chOff x="382044" y="4464625"/>
            <a:chExt cx="9360822" cy="2134807"/>
          </a:xfrm>
        </p:grpSpPr>
        <p:sp>
          <p:nvSpPr>
            <p:cNvPr id="3" name="TextBox 2"/>
            <p:cNvSpPr txBox="1"/>
            <p:nvPr/>
          </p:nvSpPr>
          <p:spPr>
            <a:xfrm>
              <a:off x="3701476" y="4464625"/>
              <a:ext cx="6041390" cy="2134807"/>
            </a:xfrm>
            <a:prstGeom prst="rect">
              <a:avLst/>
            </a:prstGeom>
            <a:noFill/>
          </p:spPr>
          <p:txBody>
            <a:bodyPr wrap="square" lIns="182854" tIns="146284" rIns="182854" bIns="146284" rtlCol="0">
              <a:spAutoFit/>
            </a:bodyPr>
            <a:lstStyle/>
            <a:p>
              <a:pPr>
                <a:lnSpc>
                  <a:spcPct val="90000"/>
                </a:lnSpc>
                <a:spcBef>
                  <a:spcPts val="1200"/>
                </a:spcBef>
              </a:pPr>
              <a:r>
                <a:rPr lang="en-US" sz="2400" dirty="0">
                  <a:latin typeface="Segoe UI" panose="020B0502040204020203" pitchFamily="34" charset="0"/>
                  <a:cs typeface="Segoe UI" panose="020B0502040204020203" pitchFamily="34" charset="0"/>
                </a:rPr>
                <a:t>Have a service with a REST API</a:t>
              </a:r>
            </a:p>
            <a:p>
              <a:pPr>
                <a:lnSpc>
                  <a:spcPct val="90000"/>
                </a:lnSpc>
                <a:spcBef>
                  <a:spcPts val="1200"/>
                </a:spcBef>
              </a:pPr>
              <a:r>
                <a:rPr lang="en-US" sz="2400" dirty="0">
                  <a:latin typeface="Segoe UI" panose="020B0502040204020203" pitchFamily="34" charset="0"/>
                  <a:cs typeface="Segoe UI" panose="020B0502040204020203" pitchFamily="34" charset="0"/>
                </a:rPr>
                <a:t>Use a supported authentication type: </a:t>
              </a:r>
            </a:p>
            <a:p>
              <a:pPr marL="457184" lvl="2">
                <a:lnSpc>
                  <a:spcPct val="90000"/>
                </a:lnSpc>
                <a:spcBef>
                  <a:spcPts val="588"/>
                </a:spcBef>
              </a:pPr>
              <a:r>
                <a:rPr lang="en-US" sz="1800" dirty="0">
                  <a:latin typeface="Segoe UI" panose="020B0502040204020203" pitchFamily="34" charset="0"/>
                  <a:cs typeface="Segoe UI" panose="020B0502040204020203" pitchFamily="34" charset="0"/>
                </a:rPr>
                <a:t>API Key</a:t>
              </a:r>
            </a:p>
            <a:p>
              <a:pPr marL="457184" lvl="2">
                <a:lnSpc>
                  <a:spcPct val="90000"/>
                </a:lnSpc>
                <a:spcBef>
                  <a:spcPts val="588"/>
                </a:spcBef>
              </a:pPr>
              <a:r>
                <a:rPr lang="en-US" sz="1800" dirty="0">
                  <a:latin typeface="Segoe UI" panose="020B0502040204020203" pitchFamily="34" charset="0"/>
                  <a:cs typeface="Segoe UI" panose="020B0502040204020203" pitchFamily="34" charset="0"/>
                </a:rPr>
                <a:t>Basic authentication</a:t>
              </a:r>
            </a:p>
            <a:p>
              <a:pPr marL="457184" lvl="2">
                <a:lnSpc>
                  <a:spcPct val="90000"/>
                </a:lnSpc>
                <a:spcBef>
                  <a:spcPts val="588"/>
                </a:spcBef>
              </a:pPr>
              <a:r>
                <a:rPr lang="en-US" sz="1800" dirty="0">
                  <a:latin typeface="Segoe UI" panose="020B0502040204020203" pitchFamily="34" charset="0"/>
                  <a:cs typeface="Segoe UI" panose="020B0502040204020203" pitchFamily="34" charset="0"/>
                </a:rPr>
                <a:t>OAuth 2.0</a:t>
              </a:r>
            </a:p>
          </p:txBody>
        </p:sp>
        <p:sp>
          <p:nvSpPr>
            <p:cNvPr id="37" name="Rectangle 36"/>
            <p:cNvSpPr/>
            <p:nvPr/>
          </p:nvSpPr>
          <p:spPr>
            <a:xfrm>
              <a:off x="382044" y="4464625"/>
              <a:ext cx="2154207" cy="2134807"/>
            </a:xfrm>
            <a:prstGeom prst="rect">
              <a:avLst/>
            </a:prstGeom>
          </p:spPr>
          <p:txBody>
            <a:bodyPr wrap="none" anchor="ctr">
              <a:noAutofit/>
            </a:bodyPr>
            <a:lstStyle/>
            <a:p>
              <a:r>
                <a:rPr lang="en-US" sz="2400">
                  <a:latin typeface="Segoe UI Semibold" panose="020B0702040204020203" pitchFamily="34" charset="0"/>
                  <a:cs typeface="Segoe UI Semibold" panose="020B0702040204020203" pitchFamily="34" charset="0"/>
                </a:rPr>
                <a:t>Requirements</a:t>
              </a:r>
            </a:p>
          </p:txBody>
        </p:sp>
        <p:sp>
          <p:nvSpPr>
            <p:cNvPr id="38" name="Arrow: Chevron 37"/>
            <p:cNvSpPr/>
            <p:nvPr/>
          </p:nvSpPr>
          <p:spPr bwMode="auto">
            <a:xfrm>
              <a:off x="3040432" y="5062720"/>
              <a:ext cx="335361" cy="938617"/>
            </a:xfrm>
            <a:prstGeom prst="chevron">
              <a:avLst>
                <a:gd name="adj" fmla="val 88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0B7062C3-C977-4DC3-9F61-904F9B6A918B}"/>
              </a:ext>
            </a:extLst>
          </p:cNvPr>
          <p:cNvSpPr/>
          <p:nvPr/>
        </p:nvSpPr>
        <p:spPr>
          <a:xfrm>
            <a:off x="7066443" y="5701037"/>
            <a:ext cx="4858638" cy="65838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150000"/>
              </a:lnSpc>
            </a:pP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hlinkClick r:id="rId3"/>
              </a:rPr>
              <a:t>https://aka.ms/apiconnectors</a:t>
            </a: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p>
        </p:txBody>
      </p:sp>
      <p:sp>
        <p:nvSpPr>
          <p:cNvPr id="29" name="Title 1">
            <a:extLst>
              <a:ext uri="{FF2B5EF4-FFF2-40B4-BE49-F238E27FC236}">
                <a16:creationId xmlns:a16="http://schemas.microsoft.com/office/drawing/2014/main" id="{97A5A7A2-AB8B-4B73-8EB0-DF5306F59755}"/>
              </a:ext>
            </a:extLst>
          </p:cNvPr>
          <p:cNvSpPr>
            <a:spLocks noGrp="1"/>
          </p:cNvSpPr>
          <p:nvPr>
            <p:ph type="title"/>
          </p:nvPr>
        </p:nvSpPr>
        <p:spPr/>
        <p:txBody>
          <a:bodyPr/>
          <a:lstStyle/>
          <a:p>
            <a:r>
              <a:rPr lang="en-US">
                <a:solidFill>
                  <a:srgbClr val="30E5D0"/>
                </a:solidFill>
              </a:rPr>
              <a:t>How</a:t>
            </a:r>
            <a:r>
              <a:rPr lang="en-US">
                <a:solidFill>
                  <a:schemeClr val="accent3"/>
                </a:solidFill>
              </a:rPr>
              <a:t> </a:t>
            </a:r>
            <a:r>
              <a:rPr lang="en-US">
                <a:solidFill>
                  <a:schemeClr val="bg1"/>
                </a:solidFill>
              </a:rPr>
              <a:t>to build a connector? </a:t>
            </a:r>
          </a:p>
        </p:txBody>
      </p:sp>
      <p:grpSp>
        <p:nvGrpSpPr>
          <p:cNvPr id="48" name="Group 47">
            <a:extLst>
              <a:ext uri="{FF2B5EF4-FFF2-40B4-BE49-F238E27FC236}">
                <a16:creationId xmlns:a16="http://schemas.microsoft.com/office/drawing/2014/main" id="{A569154A-A200-4605-883B-4F9C0B0C77A2}"/>
              </a:ext>
            </a:extLst>
          </p:cNvPr>
          <p:cNvGrpSpPr/>
          <p:nvPr/>
        </p:nvGrpSpPr>
        <p:grpSpPr>
          <a:xfrm>
            <a:off x="2980664" y="1881864"/>
            <a:ext cx="2883449" cy="1147755"/>
            <a:chOff x="3040432" y="1711490"/>
            <a:chExt cx="2941268" cy="1170771"/>
          </a:xfrm>
        </p:grpSpPr>
        <p:sp>
          <p:nvSpPr>
            <p:cNvPr id="49" name="Arrow: Chevron 6">
              <a:extLst>
                <a:ext uri="{FF2B5EF4-FFF2-40B4-BE49-F238E27FC236}">
                  <a16:creationId xmlns:a16="http://schemas.microsoft.com/office/drawing/2014/main" id="{487718A6-2401-41A4-86D4-FFA96A97BEC0}"/>
                </a:ext>
              </a:extLst>
            </p:cNvPr>
            <p:cNvSpPr txBox="1"/>
            <p:nvPr/>
          </p:nvSpPr>
          <p:spPr>
            <a:xfrm>
              <a:off x="3040432" y="2251235"/>
              <a:ext cx="2110688" cy="631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dirty="0">
                  <a:solidFill>
                    <a:srgbClr val="FFFFFF"/>
                  </a:solidFill>
                  <a:latin typeface="Segoe UI Semibold" panose="020B0702040204020203" pitchFamily="34" charset="0"/>
                  <a:cs typeface="Segoe UI Semibold" panose="020B0702040204020203" pitchFamily="34" charset="0"/>
                </a:rPr>
                <a:t>Develop</a:t>
              </a:r>
              <a:br>
                <a:rPr lang="en-US" sz="2000" dirty="0">
                  <a:solidFill>
                    <a:srgbClr val="FFFFFF"/>
                  </a:solidFill>
                  <a:latin typeface="Segoe UI Semibold" panose="020B0702040204020203" pitchFamily="34" charset="0"/>
                  <a:cs typeface="Segoe UI Semibold" panose="020B0702040204020203" pitchFamily="34" charset="0"/>
                </a:rPr>
              </a:br>
              <a:r>
                <a:rPr lang="en-US" sz="2000" dirty="0">
                  <a:solidFill>
                    <a:srgbClr val="FFFFFF"/>
                  </a:solidFill>
                  <a:latin typeface="Segoe UI Semibold" panose="020B0702040204020203" pitchFamily="34" charset="0"/>
                  <a:cs typeface="Segoe UI Semibold" panose="020B0702040204020203" pitchFamily="34" charset="0"/>
                </a:rPr>
                <a:t>custom API</a:t>
              </a:r>
              <a:endParaRPr lang="en-CA" sz="2000" dirty="0">
                <a:solidFill>
                  <a:srgbClr val="FFFFFF"/>
                </a:solidFill>
                <a:latin typeface="Segoe UI Semibold" panose="020B0702040204020203" pitchFamily="34" charset="0"/>
                <a:cs typeface="Segoe UI Semibold" panose="020B0702040204020203" pitchFamily="34" charset="0"/>
              </a:endParaRPr>
            </a:p>
          </p:txBody>
        </p:sp>
        <p:grpSp>
          <p:nvGrpSpPr>
            <p:cNvPr id="50" name="Group 49">
              <a:extLst>
                <a:ext uri="{FF2B5EF4-FFF2-40B4-BE49-F238E27FC236}">
                  <a16:creationId xmlns:a16="http://schemas.microsoft.com/office/drawing/2014/main" id="{CCC84416-DC1D-4657-AF18-CEF91D1236A7}"/>
                </a:ext>
              </a:extLst>
            </p:cNvPr>
            <p:cNvGrpSpPr/>
            <p:nvPr/>
          </p:nvGrpSpPr>
          <p:grpSpPr>
            <a:xfrm>
              <a:off x="3110418" y="1711490"/>
              <a:ext cx="2871282" cy="343982"/>
              <a:chOff x="3110418" y="1711490"/>
              <a:chExt cx="2871282" cy="343982"/>
            </a:xfrm>
          </p:grpSpPr>
          <p:sp>
            <p:nvSpPr>
              <p:cNvPr id="51" name="Oval 50">
                <a:extLst>
                  <a:ext uri="{FF2B5EF4-FFF2-40B4-BE49-F238E27FC236}">
                    <a16:creationId xmlns:a16="http://schemas.microsoft.com/office/drawing/2014/main" id="{FEE56F28-7F87-46AB-BAF3-89426F43B50F}"/>
                  </a:ext>
                </a:extLst>
              </p:cNvPr>
              <p:cNvSpPr/>
              <p:nvPr/>
            </p:nvSpPr>
            <p:spPr bwMode="auto">
              <a:xfrm>
                <a:off x="3110418" y="1711490"/>
                <a:ext cx="343982" cy="343982"/>
              </a:xfrm>
              <a:prstGeom prst="ellipse">
                <a:avLst/>
              </a:prstGeom>
              <a:noFill/>
              <a:ln w="25400">
                <a:solidFill>
                  <a:srgbClr val="D59D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2" name="Straight Arrow Connector 51">
                <a:extLst>
                  <a:ext uri="{FF2B5EF4-FFF2-40B4-BE49-F238E27FC236}">
                    <a16:creationId xmlns:a16="http://schemas.microsoft.com/office/drawing/2014/main" id="{1312AB06-3BFD-4952-9B33-EB3D637397E9}"/>
                  </a:ext>
                </a:extLst>
              </p:cNvPr>
              <p:cNvCxnSpPr>
                <a:cxnSpLocks/>
              </p:cNvCxnSpPr>
              <p:nvPr/>
            </p:nvCxnSpPr>
            <p:spPr>
              <a:xfrm>
                <a:off x="3454400" y="1883481"/>
                <a:ext cx="2527300" cy="0"/>
              </a:xfrm>
              <a:prstGeom prst="straightConnector1">
                <a:avLst/>
              </a:prstGeom>
              <a:ln w="25400">
                <a:solidFill>
                  <a:srgbClr val="30E5D0"/>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977130CA-DF02-4D01-AC3D-B5F435D6BD11}"/>
              </a:ext>
            </a:extLst>
          </p:cNvPr>
          <p:cNvGrpSpPr/>
          <p:nvPr/>
        </p:nvGrpSpPr>
        <p:grpSpPr>
          <a:xfrm>
            <a:off x="5586794" y="1881865"/>
            <a:ext cx="2918841" cy="1147756"/>
            <a:chOff x="5698820" y="1711490"/>
            <a:chExt cx="2977370" cy="1170771"/>
          </a:xfrm>
        </p:grpSpPr>
        <p:sp>
          <p:nvSpPr>
            <p:cNvPr id="54" name="Arrow: Chevron 8">
              <a:extLst>
                <a:ext uri="{FF2B5EF4-FFF2-40B4-BE49-F238E27FC236}">
                  <a16:creationId xmlns:a16="http://schemas.microsoft.com/office/drawing/2014/main" id="{28636A2C-2A7A-4079-9692-534B6F215311}"/>
                </a:ext>
              </a:extLst>
            </p:cNvPr>
            <p:cNvSpPr txBox="1"/>
            <p:nvPr/>
          </p:nvSpPr>
          <p:spPr>
            <a:xfrm>
              <a:off x="5698820" y="2251235"/>
              <a:ext cx="2386117" cy="63102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Validate &amp; share within tenant</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55" name="Group 54">
              <a:extLst>
                <a:ext uri="{FF2B5EF4-FFF2-40B4-BE49-F238E27FC236}">
                  <a16:creationId xmlns:a16="http://schemas.microsoft.com/office/drawing/2014/main" id="{FAA3BE54-EAB4-43FB-B8B9-68370AC1D5D0}"/>
                </a:ext>
              </a:extLst>
            </p:cNvPr>
            <p:cNvGrpSpPr/>
            <p:nvPr/>
          </p:nvGrpSpPr>
          <p:grpSpPr>
            <a:xfrm>
              <a:off x="5804908" y="1711490"/>
              <a:ext cx="2871282" cy="343982"/>
              <a:chOff x="5804908" y="1711490"/>
              <a:chExt cx="2871282" cy="343982"/>
            </a:xfrm>
          </p:grpSpPr>
          <p:sp>
            <p:nvSpPr>
              <p:cNvPr id="56" name="Oval 55">
                <a:extLst>
                  <a:ext uri="{FF2B5EF4-FFF2-40B4-BE49-F238E27FC236}">
                    <a16:creationId xmlns:a16="http://schemas.microsoft.com/office/drawing/2014/main" id="{C5730372-74A4-4E87-8C92-41BB1E03D49A}"/>
                  </a:ext>
                </a:extLst>
              </p:cNvPr>
              <p:cNvSpPr/>
              <p:nvPr/>
            </p:nvSpPr>
            <p:spPr bwMode="auto">
              <a:xfrm>
                <a:off x="5804908" y="1711490"/>
                <a:ext cx="343982" cy="343982"/>
              </a:xfrm>
              <a:prstGeom prst="ellipse">
                <a:avLst/>
              </a:prstGeom>
              <a:noFill/>
              <a:ln w="254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57" name="Straight Arrow Connector 56">
                <a:extLst>
                  <a:ext uri="{FF2B5EF4-FFF2-40B4-BE49-F238E27FC236}">
                    <a16:creationId xmlns:a16="http://schemas.microsoft.com/office/drawing/2014/main" id="{D02F1B90-8C0C-4E67-ABD9-2711756EEC77}"/>
                  </a:ext>
                </a:extLst>
              </p:cNvPr>
              <p:cNvCxnSpPr>
                <a:cxnSpLocks/>
              </p:cNvCxnSpPr>
              <p:nvPr/>
            </p:nvCxnSpPr>
            <p:spPr>
              <a:xfrm>
                <a:off x="6148890" y="1883481"/>
                <a:ext cx="2527300" cy="0"/>
              </a:xfrm>
              <a:prstGeom prst="straightConnector1">
                <a:avLst/>
              </a:prstGeom>
              <a:ln w="25400">
                <a:solidFill>
                  <a:srgbClr val="D2D2D2"/>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E613C4CA-5E9F-4ADA-B8DF-E9402542FAE2}"/>
              </a:ext>
            </a:extLst>
          </p:cNvPr>
          <p:cNvGrpSpPr/>
          <p:nvPr/>
        </p:nvGrpSpPr>
        <p:grpSpPr>
          <a:xfrm>
            <a:off x="8192925" y="1881866"/>
            <a:ext cx="3732156" cy="870757"/>
            <a:chOff x="8357209" y="1711490"/>
            <a:chExt cx="3806994" cy="888217"/>
          </a:xfrm>
        </p:grpSpPr>
        <p:sp>
          <p:nvSpPr>
            <p:cNvPr id="59" name="Arrow: Chevron 10">
              <a:extLst>
                <a:ext uri="{FF2B5EF4-FFF2-40B4-BE49-F238E27FC236}">
                  <a16:creationId xmlns:a16="http://schemas.microsoft.com/office/drawing/2014/main" id="{0252FED9-8BDA-464F-B1B3-5618E5C57C59}"/>
                </a:ext>
              </a:extLst>
            </p:cNvPr>
            <p:cNvSpPr txBox="1"/>
            <p:nvPr/>
          </p:nvSpPr>
          <p:spPr>
            <a:xfrm>
              <a:off x="8357209" y="2251235"/>
              <a:ext cx="3806994" cy="34847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Submit for certification</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A2BAF205-205E-4108-B4A7-607EFFC8B1A9}"/>
                </a:ext>
              </a:extLst>
            </p:cNvPr>
            <p:cNvGrpSpPr/>
            <p:nvPr/>
          </p:nvGrpSpPr>
          <p:grpSpPr>
            <a:xfrm>
              <a:off x="8499398" y="1711490"/>
              <a:ext cx="2871282" cy="343982"/>
              <a:chOff x="8499398" y="1711490"/>
              <a:chExt cx="2871282" cy="343982"/>
            </a:xfrm>
          </p:grpSpPr>
          <p:sp>
            <p:nvSpPr>
              <p:cNvPr id="61" name="Oval 60">
                <a:extLst>
                  <a:ext uri="{FF2B5EF4-FFF2-40B4-BE49-F238E27FC236}">
                    <a16:creationId xmlns:a16="http://schemas.microsoft.com/office/drawing/2014/main" id="{529ADCF9-F3F3-42E5-812A-E7103F064B0D}"/>
                  </a:ext>
                </a:extLst>
              </p:cNvPr>
              <p:cNvSpPr/>
              <p:nvPr/>
            </p:nvSpPr>
            <p:spPr bwMode="auto">
              <a:xfrm>
                <a:off x="8499398" y="1711490"/>
                <a:ext cx="343982" cy="343982"/>
              </a:xfrm>
              <a:prstGeom prst="ellipse">
                <a:avLst/>
              </a:prstGeom>
              <a:noFill/>
              <a:ln w="25400">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62" name="Straight Arrow Connector 61">
                <a:extLst>
                  <a:ext uri="{FF2B5EF4-FFF2-40B4-BE49-F238E27FC236}">
                    <a16:creationId xmlns:a16="http://schemas.microsoft.com/office/drawing/2014/main" id="{62A456A3-3EFA-40ED-8049-C62CEE2D1F47}"/>
                  </a:ext>
                </a:extLst>
              </p:cNvPr>
              <p:cNvCxnSpPr>
                <a:cxnSpLocks/>
              </p:cNvCxnSpPr>
              <p:nvPr/>
            </p:nvCxnSpPr>
            <p:spPr>
              <a:xfrm>
                <a:off x="8843380" y="1883481"/>
                <a:ext cx="2527300" cy="0"/>
              </a:xfrm>
              <a:prstGeom prst="straightConnector1">
                <a:avLst/>
              </a:prstGeom>
              <a:ln w="25400">
                <a:solidFill>
                  <a:srgbClr val="9BF00B"/>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50F7D0F8-79CB-4A2B-8F34-EC192091C8CB}"/>
              </a:ext>
            </a:extLst>
          </p:cNvPr>
          <p:cNvGrpSpPr/>
          <p:nvPr/>
        </p:nvGrpSpPr>
        <p:grpSpPr>
          <a:xfrm>
            <a:off x="1" y="2050475"/>
            <a:ext cx="3222590" cy="805324"/>
            <a:chOff x="0" y="1883481"/>
            <a:chExt cx="3287210" cy="821472"/>
          </a:xfrm>
        </p:grpSpPr>
        <p:sp>
          <p:nvSpPr>
            <p:cNvPr id="31" name="Arrow: Chevron 4">
              <a:extLst>
                <a:ext uri="{FF2B5EF4-FFF2-40B4-BE49-F238E27FC236}">
                  <a16:creationId xmlns:a16="http://schemas.microsoft.com/office/drawing/2014/main" id="{0E9F8344-64D5-4511-826F-ADB929D1447C}"/>
                </a:ext>
              </a:extLst>
            </p:cNvPr>
            <p:cNvSpPr txBox="1"/>
            <p:nvPr/>
          </p:nvSpPr>
          <p:spPr>
            <a:xfrm>
              <a:off x="382043" y="2251235"/>
              <a:ext cx="2110688" cy="453718"/>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endParaRPr lang="en-CA" sz="2745">
                <a:solidFill>
                  <a:schemeClr val="bg1"/>
                </a:solidFill>
                <a:latin typeface="Segoe UI Semilight"/>
              </a:endParaRPr>
            </a:p>
          </p:txBody>
        </p:sp>
        <p:cxnSp>
          <p:nvCxnSpPr>
            <p:cNvPr id="36" name="Straight Arrow Connector 35">
              <a:extLst>
                <a:ext uri="{FF2B5EF4-FFF2-40B4-BE49-F238E27FC236}">
                  <a16:creationId xmlns:a16="http://schemas.microsoft.com/office/drawing/2014/main" id="{23466D94-A543-45AD-A8CC-CBB29170806E}"/>
                </a:ext>
              </a:extLst>
            </p:cNvPr>
            <p:cNvCxnSpPr>
              <a:cxnSpLocks/>
            </p:cNvCxnSpPr>
            <p:nvPr/>
          </p:nvCxnSpPr>
          <p:spPr>
            <a:xfrm>
              <a:off x="0" y="1883481"/>
              <a:ext cx="3287210" cy="0"/>
            </a:xfrm>
            <a:prstGeom prst="straightConnector1">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500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75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750"/>
                                        <p:tgtEl>
                                          <p:spTgt spid="30"/>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750"/>
                                        <p:tgtEl>
                                          <p:spTgt spid="48"/>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750"/>
                                        <p:tgtEl>
                                          <p:spTgt spid="53"/>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750"/>
                                        <p:tgtEl>
                                          <p:spTgt spid="58"/>
                                        </p:tgtEl>
                                      </p:cBhvr>
                                    </p:animEffect>
                                  </p:childTnLst>
                                </p:cTn>
                              </p:par>
                            </p:childTnLst>
                          </p:cTn>
                        </p:par>
                        <p:par>
                          <p:cTn id="20" fill="hold">
                            <p:stCondLst>
                              <p:cond delay="3750"/>
                            </p:stCondLst>
                            <p:childTnLst>
                              <p:par>
                                <p:cTn id="21" presetID="2" presetClass="entr" presetSubtype="8" decel="10000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750" fill="hold"/>
                                        <p:tgtEl>
                                          <p:spTgt spid="43"/>
                                        </p:tgtEl>
                                        <p:attrNameLst>
                                          <p:attrName>ppt_x</p:attrName>
                                        </p:attrNameLst>
                                      </p:cBhvr>
                                      <p:tavLst>
                                        <p:tav tm="0">
                                          <p:val>
                                            <p:strVal val="0-#ppt_w/2"/>
                                          </p:val>
                                        </p:tav>
                                        <p:tav tm="100000">
                                          <p:val>
                                            <p:strVal val="#ppt_x"/>
                                          </p:val>
                                        </p:tav>
                                      </p:tavLst>
                                    </p:anim>
                                    <p:anim calcmode="lin" valueType="num">
                                      <p:cBhvr additive="base">
                                        <p:cTn id="24" dur="750" fill="hold"/>
                                        <p:tgtEl>
                                          <p:spTgt spid="4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2042" y="3962400"/>
            <a:ext cx="4164583" cy="677108"/>
          </a:xfrm>
        </p:spPr>
        <p:txBody>
          <a:bodyPr/>
          <a:lstStyle/>
          <a:p>
            <a:r>
              <a:rPr lang="en-US"/>
              <a:t>Nick Waggoner</a:t>
            </a:r>
          </a:p>
          <a:p>
            <a:r>
              <a:rPr lang="en-US"/>
              <a:t>Principal Program Manager</a:t>
            </a:r>
          </a:p>
        </p:txBody>
      </p:sp>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763548"/>
            <a:ext cx="10255583" cy="2769989"/>
          </a:xfrm>
        </p:spPr>
        <p:txBody>
          <a:bodyPr/>
          <a:lstStyle/>
          <a:p>
            <a:r>
              <a:rPr lang="en-US" dirty="0"/>
              <a:t>Embed low-code/no-code capabilities in your app with PowerApps and Flow</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2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FF3F8C-587A-4AD0-8FD2-50DB49838A5C}"/>
              </a:ext>
            </a:extLst>
          </p:cNvPr>
          <p:cNvSpPr>
            <a:spLocks noGrp="1"/>
          </p:cNvSpPr>
          <p:nvPr>
            <p:ph type="title"/>
          </p:nvPr>
        </p:nvSpPr>
        <p:spPr>
          <a:xfrm>
            <a:off x="5800654" y="1970476"/>
            <a:ext cx="5792701" cy="553998"/>
          </a:xfrm>
        </p:spPr>
        <p:txBody>
          <a:bodyPr/>
          <a:lstStyle/>
          <a:p>
            <a:r>
              <a:rPr lang="en-US"/>
              <a:t>Why</a:t>
            </a:r>
            <a:r>
              <a:rPr lang="en-US">
                <a:solidFill>
                  <a:schemeClr val="accent3"/>
                </a:solidFill>
              </a:rPr>
              <a:t> </a:t>
            </a:r>
            <a:r>
              <a:rPr lang="en-US"/>
              <a:t>build a connector?</a:t>
            </a:r>
          </a:p>
        </p:txBody>
      </p:sp>
      <p:sp>
        <p:nvSpPr>
          <p:cNvPr id="4" name="Text Placeholder 3">
            <a:extLst>
              <a:ext uri="{FF2B5EF4-FFF2-40B4-BE49-F238E27FC236}">
                <a16:creationId xmlns:a16="http://schemas.microsoft.com/office/drawing/2014/main" id="{4F7F4385-EA14-4A69-8B79-1CDDF114B496}"/>
              </a:ext>
            </a:extLst>
          </p:cNvPr>
          <p:cNvSpPr>
            <a:spLocks noGrp="1"/>
          </p:cNvSpPr>
          <p:nvPr>
            <p:ph type="body" sz="quarter" idx="4294967295"/>
          </p:nvPr>
        </p:nvSpPr>
        <p:spPr>
          <a:xfrm>
            <a:off x="5800654" y="2998852"/>
            <a:ext cx="5792701" cy="1846659"/>
          </a:xfrm>
        </p:spPr>
        <p:txBody>
          <a:bodyPr/>
          <a:lstStyle/>
          <a:p>
            <a:pPr marL="0" indent="0">
              <a:spcBef>
                <a:spcPts val="2353"/>
              </a:spcBef>
              <a:buNone/>
            </a:pPr>
            <a:r>
              <a:rPr lang="en-US" sz="2000" dirty="0">
                <a:latin typeface="+mn-lt"/>
              </a:rPr>
              <a:t>Simplify automation and connectivity for your users</a:t>
            </a:r>
          </a:p>
          <a:p>
            <a:pPr marL="0" indent="0">
              <a:spcBef>
                <a:spcPts val="2353"/>
              </a:spcBef>
              <a:buNone/>
            </a:pPr>
            <a:r>
              <a:rPr lang="en-US" sz="2000" dirty="0">
                <a:latin typeface="+mn-lt"/>
              </a:rPr>
              <a:t>Expand the number of services you integrate with</a:t>
            </a:r>
          </a:p>
          <a:p>
            <a:pPr marL="0" indent="0">
              <a:spcBef>
                <a:spcPts val="2353"/>
              </a:spcBef>
              <a:buNone/>
            </a:pPr>
            <a:r>
              <a:rPr lang="en-US" sz="2000" dirty="0">
                <a:latin typeface="+mn-lt"/>
              </a:rPr>
              <a:t>Increase </a:t>
            </a:r>
            <a:r>
              <a:rPr lang="en-US" sz="2000" dirty="0"/>
              <a:t>adoption—build </a:t>
            </a:r>
            <a:r>
              <a:rPr lang="en-US" sz="2000" dirty="0">
                <a:latin typeface="+mn-lt"/>
              </a:rPr>
              <a:t>once and instantly show up for all users of Flow, Logic Apps, and PowerApps</a:t>
            </a:r>
          </a:p>
        </p:txBody>
      </p:sp>
      <p:pic>
        <p:nvPicPr>
          <p:cNvPr id="14" name="Picture 13"/>
          <p:cNvPicPr>
            <a:picLocks noChangeAspect="1"/>
          </p:cNvPicPr>
          <p:nvPr/>
        </p:nvPicPr>
        <p:blipFill>
          <a:blip r:embed="rId3"/>
          <a:stretch>
            <a:fillRect/>
          </a:stretch>
        </p:blipFill>
        <p:spPr>
          <a:xfrm>
            <a:off x="0" y="1669"/>
            <a:ext cx="5378549" cy="6854662"/>
          </a:xfrm>
          <a:prstGeom prst="rect">
            <a:avLst/>
          </a:prstGeom>
        </p:spPr>
      </p:pic>
      <p:sp>
        <p:nvSpPr>
          <p:cNvPr id="2" name="TextBox 1">
            <a:extLst>
              <a:ext uri="{FF2B5EF4-FFF2-40B4-BE49-F238E27FC236}">
                <a16:creationId xmlns:a16="http://schemas.microsoft.com/office/drawing/2014/main" id="{B211E95A-3B29-4A69-9F86-5D4EDFF12C8C}"/>
              </a:ext>
            </a:extLst>
          </p:cNvPr>
          <p:cNvSpPr txBox="1"/>
          <p:nvPr/>
        </p:nvSpPr>
        <p:spPr>
          <a:xfrm rot="20469026">
            <a:off x="7197636" y="1383883"/>
            <a:ext cx="843180" cy="553998"/>
          </a:xfrm>
          <a:prstGeom prst="rect">
            <a:avLst/>
          </a:prstGeom>
          <a:noFill/>
        </p:spPr>
        <p:txBody>
          <a:bodyPr wrap="none" lIns="0" tIns="0" rIns="0" bIns="0" rtlCol="0">
            <a:spAutoFit/>
          </a:bodyPr>
          <a:lstStyle/>
          <a:p>
            <a:pPr algn="l"/>
            <a:r>
              <a:rPr lang="en-US" sz="3600">
                <a:solidFill>
                  <a:srgbClr val="C00000"/>
                </a:solidFill>
                <a:latin typeface="Viner Hand ITC" panose="03070502030502020203" pitchFamily="66" charset="0"/>
              </a:rPr>
              <a:t>Else</a:t>
            </a:r>
          </a:p>
        </p:txBody>
      </p:sp>
      <p:sp>
        <p:nvSpPr>
          <p:cNvPr id="5" name="Freeform: Shape 4">
            <a:extLst>
              <a:ext uri="{FF2B5EF4-FFF2-40B4-BE49-F238E27FC236}">
                <a16:creationId xmlns:a16="http://schemas.microsoft.com/office/drawing/2014/main" id="{C83411F2-42D3-4ABA-83F3-CA35B93CD848}"/>
              </a:ext>
            </a:extLst>
          </p:cNvPr>
          <p:cNvSpPr/>
          <p:nvPr/>
        </p:nvSpPr>
        <p:spPr bwMode="auto">
          <a:xfrm>
            <a:off x="6783066" y="1796473"/>
            <a:ext cx="328934" cy="429491"/>
          </a:xfrm>
          <a:custGeom>
            <a:avLst/>
            <a:gdLst>
              <a:gd name="connsiteX0" fmla="*/ 19516 w 328934"/>
              <a:gd name="connsiteY0" fmla="*/ 429491 h 429491"/>
              <a:gd name="connsiteX1" fmla="*/ 33370 w 328934"/>
              <a:gd name="connsiteY1" fmla="*/ 157018 h 429491"/>
              <a:gd name="connsiteX2" fmla="*/ 328934 w 328934"/>
              <a:gd name="connsiteY2" fmla="*/ 0 h 429491"/>
            </a:gdLst>
            <a:ahLst/>
            <a:cxnLst>
              <a:cxn ang="0">
                <a:pos x="connsiteX0" y="connsiteY0"/>
              </a:cxn>
              <a:cxn ang="0">
                <a:pos x="connsiteX1" y="connsiteY1"/>
              </a:cxn>
              <a:cxn ang="0">
                <a:pos x="connsiteX2" y="connsiteY2"/>
              </a:cxn>
            </a:cxnLst>
            <a:rect l="l" t="t" r="r" b="b"/>
            <a:pathLst>
              <a:path w="328934" h="429491">
                <a:moveTo>
                  <a:pt x="19516" y="429491"/>
                </a:moveTo>
                <a:cubicBezTo>
                  <a:pt x="658" y="329045"/>
                  <a:pt x="-18200" y="228600"/>
                  <a:pt x="33370" y="157018"/>
                </a:cubicBezTo>
                <a:cubicBezTo>
                  <a:pt x="84940" y="85436"/>
                  <a:pt x="242728" y="16164"/>
                  <a:pt x="328934" y="0"/>
                </a:cubicBezTo>
              </a:path>
            </a:pathLst>
          </a:custGeom>
          <a:ln w="28575">
            <a:solidFill>
              <a:srgbClr val="C00000"/>
            </a:solid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713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 Launching PowerApp Studio</a:t>
            </a:r>
          </a:p>
        </p:txBody>
      </p:sp>
      <p:grpSp>
        <p:nvGrpSpPr>
          <p:cNvPr id="4" name="Group 3">
            <a:extLst>
              <a:ext uri="{FF2B5EF4-FFF2-40B4-BE49-F238E27FC236}">
                <a16:creationId xmlns:a16="http://schemas.microsoft.com/office/drawing/2014/main" id="{655054F8-42FA-4B3F-82CA-E5686B1C09C5}"/>
              </a:ext>
            </a:extLst>
          </p:cNvPr>
          <p:cNvGrpSpPr/>
          <p:nvPr/>
        </p:nvGrpSpPr>
        <p:grpSpPr>
          <a:xfrm>
            <a:off x="2980664" y="4803740"/>
            <a:ext cx="2883449" cy="1147755"/>
            <a:chOff x="3040432" y="1711490"/>
            <a:chExt cx="2941268" cy="1170771"/>
          </a:xfrm>
        </p:grpSpPr>
        <p:sp>
          <p:nvSpPr>
            <p:cNvPr id="6" name="Arrow: Chevron 6">
              <a:extLst>
                <a:ext uri="{FF2B5EF4-FFF2-40B4-BE49-F238E27FC236}">
                  <a16:creationId xmlns:a16="http://schemas.microsoft.com/office/drawing/2014/main" id="{AD33A4DD-B17C-408F-9963-7603D6679AE0}"/>
                </a:ext>
              </a:extLst>
            </p:cNvPr>
            <p:cNvSpPr txBox="1"/>
            <p:nvPr/>
          </p:nvSpPr>
          <p:spPr>
            <a:xfrm>
              <a:off x="3040432" y="2251235"/>
              <a:ext cx="2110688" cy="631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Initialize the SDK</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7" name="Group 6">
              <a:extLst>
                <a:ext uri="{FF2B5EF4-FFF2-40B4-BE49-F238E27FC236}">
                  <a16:creationId xmlns:a16="http://schemas.microsoft.com/office/drawing/2014/main" id="{DD4BD4C9-A71A-46F8-B681-2D7D75A2271A}"/>
                </a:ext>
              </a:extLst>
            </p:cNvPr>
            <p:cNvGrpSpPr/>
            <p:nvPr/>
          </p:nvGrpSpPr>
          <p:grpSpPr>
            <a:xfrm>
              <a:off x="3110418" y="1711490"/>
              <a:ext cx="2871282" cy="343982"/>
              <a:chOff x="3110418" y="1711490"/>
              <a:chExt cx="2871282" cy="343982"/>
            </a:xfrm>
          </p:grpSpPr>
          <p:sp>
            <p:nvSpPr>
              <p:cNvPr id="8" name="Oval 7">
                <a:extLst>
                  <a:ext uri="{FF2B5EF4-FFF2-40B4-BE49-F238E27FC236}">
                    <a16:creationId xmlns:a16="http://schemas.microsoft.com/office/drawing/2014/main" id="{2D693F60-7469-4D8C-BB05-55CA25C633AC}"/>
                  </a:ext>
                </a:extLst>
              </p:cNvPr>
              <p:cNvSpPr/>
              <p:nvPr/>
            </p:nvSpPr>
            <p:spPr bwMode="auto">
              <a:xfrm>
                <a:off x="3110418" y="1711490"/>
                <a:ext cx="343982" cy="343982"/>
              </a:xfrm>
              <a:prstGeom prst="ellipse">
                <a:avLst/>
              </a:prstGeom>
              <a:no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9" name="Straight Arrow Connector 8">
                <a:extLst>
                  <a:ext uri="{FF2B5EF4-FFF2-40B4-BE49-F238E27FC236}">
                    <a16:creationId xmlns:a16="http://schemas.microsoft.com/office/drawing/2014/main" id="{39C17093-9522-407C-B23F-BF2AC078DD51}"/>
                  </a:ext>
                </a:extLst>
              </p:cNvPr>
              <p:cNvCxnSpPr>
                <a:cxnSpLocks/>
              </p:cNvCxnSpPr>
              <p:nvPr/>
            </p:nvCxnSpPr>
            <p:spPr>
              <a:xfrm>
                <a:off x="3454400" y="1883481"/>
                <a:ext cx="2527300" cy="0"/>
              </a:xfrm>
              <a:prstGeom prst="straightConnector1">
                <a:avLst/>
              </a:prstGeom>
              <a:ln w="25400">
                <a:solidFill>
                  <a:srgbClr val="50E6FF"/>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91BEF9EA-A203-49BC-8234-08C9BBDC2ECB}"/>
              </a:ext>
            </a:extLst>
          </p:cNvPr>
          <p:cNvGrpSpPr/>
          <p:nvPr/>
        </p:nvGrpSpPr>
        <p:grpSpPr>
          <a:xfrm>
            <a:off x="5586794" y="4803739"/>
            <a:ext cx="2918841" cy="1147755"/>
            <a:chOff x="5698820" y="1711490"/>
            <a:chExt cx="2977370" cy="1170771"/>
          </a:xfrm>
        </p:grpSpPr>
        <p:sp>
          <p:nvSpPr>
            <p:cNvPr id="11" name="Arrow: Chevron 8">
              <a:extLst>
                <a:ext uri="{FF2B5EF4-FFF2-40B4-BE49-F238E27FC236}">
                  <a16:creationId xmlns:a16="http://schemas.microsoft.com/office/drawing/2014/main" id="{707CC341-3FB1-41C7-9E75-863278CC8545}"/>
                </a:ext>
              </a:extLst>
            </p:cNvPr>
            <p:cNvSpPr txBox="1"/>
            <p:nvPr/>
          </p:nvSpPr>
          <p:spPr>
            <a:xfrm>
              <a:off x="5698820" y="2251235"/>
              <a:ext cx="2386117" cy="63102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Configure &amp; Start the Session</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EB7F10D5-585B-4FF7-BB2F-682578D2C12D}"/>
                </a:ext>
              </a:extLst>
            </p:cNvPr>
            <p:cNvGrpSpPr/>
            <p:nvPr/>
          </p:nvGrpSpPr>
          <p:grpSpPr>
            <a:xfrm>
              <a:off x="5804908" y="1711490"/>
              <a:ext cx="2871282" cy="343982"/>
              <a:chOff x="5804908" y="1711490"/>
              <a:chExt cx="2871282" cy="343982"/>
            </a:xfrm>
          </p:grpSpPr>
          <p:sp>
            <p:nvSpPr>
              <p:cNvPr id="13" name="Oval 12">
                <a:extLst>
                  <a:ext uri="{FF2B5EF4-FFF2-40B4-BE49-F238E27FC236}">
                    <a16:creationId xmlns:a16="http://schemas.microsoft.com/office/drawing/2014/main" id="{4127C183-FE32-46F5-B0F1-BC238D89C756}"/>
                  </a:ext>
                </a:extLst>
              </p:cNvPr>
              <p:cNvSpPr/>
              <p:nvPr/>
            </p:nvSpPr>
            <p:spPr bwMode="auto">
              <a:xfrm>
                <a:off x="5804908" y="1711490"/>
                <a:ext cx="343982" cy="343982"/>
              </a:xfrm>
              <a:prstGeom prst="ellipse">
                <a:avLst/>
              </a:prstGeom>
              <a:noFill/>
              <a:ln w="254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4" name="Straight Arrow Connector 13">
                <a:extLst>
                  <a:ext uri="{FF2B5EF4-FFF2-40B4-BE49-F238E27FC236}">
                    <a16:creationId xmlns:a16="http://schemas.microsoft.com/office/drawing/2014/main" id="{9AE2A962-0315-44DE-9E12-5DA661D9A489}"/>
                  </a:ext>
                </a:extLst>
              </p:cNvPr>
              <p:cNvCxnSpPr>
                <a:cxnSpLocks/>
              </p:cNvCxnSpPr>
              <p:nvPr/>
            </p:nvCxnSpPr>
            <p:spPr>
              <a:xfrm>
                <a:off x="6148890" y="1883481"/>
                <a:ext cx="2527300" cy="0"/>
              </a:xfrm>
              <a:prstGeom prst="straightConnector1">
                <a:avLst/>
              </a:prstGeom>
              <a:ln w="25400">
                <a:solidFill>
                  <a:srgbClr val="D2D2D2"/>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33305DD-0711-4479-B9F5-2EC820E60CC5}"/>
              </a:ext>
            </a:extLst>
          </p:cNvPr>
          <p:cNvGrpSpPr/>
          <p:nvPr/>
        </p:nvGrpSpPr>
        <p:grpSpPr>
          <a:xfrm>
            <a:off x="8192925" y="4803742"/>
            <a:ext cx="3732156" cy="1147756"/>
            <a:chOff x="8357209" y="1711490"/>
            <a:chExt cx="3806994" cy="1170770"/>
          </a:xfrm>
        </p:grpSpPr>
        <p:sp>
          <p:nvSpPr>
            <p:cNvPr id="16" name="Arrow: Chevron 10">
              <a:extLst>
                <a:ext uri="{FF2B5EF4-FFF2-40B4-BE49-F238E27FC236}">
                  <a16:creationId xmlns:a16="http://schemas.microsoft.com/office/drawing/2014/main" id="{83758741-8987-42B5-8205-18FD57FEE22B}"/>
                </a:ext>
              </a:extLst>
            </p:cNvPr>
            <p:cNvSpPr txBox="1"/>
            <p:nvPr/>
          </p:nvSpPr>
          <p:spPr>
            <a:xfrm>
              <a:off x="8357209" y="2251235"/>
              <a:ext cx="3806994" cy="63102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Register and Respond</a:t>
              </a:r>
              <a:br>
                <a:rPr lang="en-US" sz="2000">
                  <a:solidFill>
                    <a:srgbClr val="FFFFFF"/>
                  </a:solidFill>
                  <a:latin typeface="Segoe UI Semibold" panose="020B0702040204020203" pitchFamily="34" charset="0"/>
                  <a:cs typeface="Segoe UI Semibold" panose="020B0702040204020203" pitchFamily="34" charset="0"/>
                </a:rPr>
              </a:br>
              <a:r>
                <a:rPr lang="en-US" sz="2000">
                  <a:solidFill>
                    <a:srgbClr val="FFFFFF"/>
                  </a:solidFill>
                  <a:latin typeface="Segoe UI Semibold" panose="020B0702040204020203" pitchFamily="34" charset="0"/>
                  <a:cs typeface="Segoe UI Semibold" panose="020B0702040204020203" pitchFamily="34" charset="0"/>
                </a:rPr>
                <a:t>to Lifecycle Events</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17" name="Group 16">
              <a:extLst>
                <a:ext uri="{FF2B5EF4-FFF2-40B4-BE49-F238E27FC236}">
                  <a16:creationId xmlns:a16="http://schemas.microsoft.com/office/drawing/2014/main" id="{0C4E6CE5-DF1C-483B-82E5-6D16B9FC5F6D}"/>
                </a:ext>
              </a:extLst>
            </p:cNvPr>
            <p:cNvGrpSpPr/>
            <p:nvPr/>
          </p:nvGrpSpPr>
          <p:grpSpPr>
            <a:xfrm>
              <a:off x="8499398" y="1711490"/>
              <a:ext cx="2871282" cy="343982"/>
              <a:chOff x="8499398" y="1711490"/>
              <a:chExt cx="2871282" cy="343982"/>
            </a:xfrm>
          </p:grpSpPr>
          <p:sp>
            <p:nvSpPr>
              <p:cNvPr id="18" name="Oval 17">
                <a:extLst>
                  <a:ext uri="{FF2B5EF4-FFF2-40B4-BE49-F238E27FC236}">
                    <a16:creationId xmlns:a16="http://schemas.microsoft.com/office/drawing/2014/main" id="{7CBE46C3-CEAD-44C2-9CED-9D0BD115C84A}"/>
                  </a:ext>
                </a:extLst>
              </p:cNvPr>
              <p:cNvSpPr/>
              <p:nvPr/>
            </p:nvSpPr>
            <p:spPr bwMode="auto">
              <a:xfrm>
                <a:off x="8499398" y="1711490"/>
                <a:ext cx="343982" cy="343982"/>
              </a:xfrm>
              <a:prstGeom prst="ellipse">
                <a:avLst/>
              </a:prstGeom>
              <a:noFill/>
              <a:ln w="25400">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Arrow Connector 18">
                <a:extLst>
                  <a:ext uri="{FF2B5EF4-FFF2-40B4-BE49-F238E27FC236}">
                    <a16:creationId xmlns:a16="http://schemas.microsoft.com/office/drawing/2014/main" id="{AD10CC8C-57F3-40FF-9B97-5599D35E2E9E}"/>
                  </a:ext>
                </a:extLst>
              </p:cNvPr>
              <p:cNvCxnSpPr>
                <a:cxnSpLocks/>
              </p:cNvCxnSpPr>
              <p:nvPr/>
            </p:nvCxnSpPr>
            <p:spPr>
              <a:xfrm>
                <a:off x="8843380" y="1883481"/>
                <a:ext cx="2527300" cy="0"/>
              </a:xfrm>
              <a:prstGeom prst="straightConnector1">
                <a:avLst/>
              </a:prstGeom>
              <a:ln w="25400">
                <a:solidFill>
                  <a:srgbClr val="9BF00B"/>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A1AD93CA-DA5D-449A-9774-456DBFF78CC9}"/>
              </a:ext>
            </a:extLst>
          </p:cNvPr>
          <p:cNvGrpSpPr/>
          <p:nvPr/>
        </p:nvGrpSpPr>
        <p:grpSpPr>
          <a:xfrm>
            <a:off x="1" y="4972351"/>
            <a:ext cx="3222590" cy="805324"/>
            <a:chOff x="0" y="1883481"/>
            <a:chExt cx="3287210" cy="821472"/>
          </a:xfrm>
        </p:grpSpPr>
        <p:sp>
          <p:nvSpPr>
            <p:cNvPr id="21" name="Arrow: Chevron 4">
              <a:extLst>
                <a:ext uri="{FF2B5EF4-FFF2-40B4-BE49-F238E27FC236}">
                  <a16:creationId xmlns:a16="http://schemas.microsoft.com/office/drawing/2014/main" id="{DB6D8572-CCFF-4A32-AEAB-CAA140B6EC6B}"/>
                </a:ext>
              </a:extLst>
            </p:cNvPr>
            <p:cNvSpPr txBox="1"/>
            <p:nvPr/>
          </p:nvSpPr>
          <p:spPr>
            <a:xfrm>
              <a:off x="382043" y="2251235"/>
              <a:ext cx="2110688" cy="453718"/>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endParaRPr lang="en-CA" sz="2745">
                <a:solidFill>
                  <a:schemeClr val="bg1"/>
                </a:solidFill>
                <a:latin typeface="Segoe UI Semilight"/>
              </a:endParaRPr>
            </a:p>
          </p:txBody>
        </p:sp>
        <p:cxnSp>
          <p:nvCxnSpPr>
            <p:cNvPr id="22" name="Straight Arrow Connector 21">
              <a:extLst>
                <a:ext uri="{FF2B5EF4-FFF2-40B4-BE49-F238E27FC236}">
                  <a16:creationId xmlns:a16="http://schemas.microsoft.com/office/drawing/2014/main" id="{6B679611-1AE9-45E2-B9CE-7F96E367D3AE}"/>
                </a:ext>
              </a:extLst>
            </p:cNvPr>
            <p:cNvCxnSpPr>
              <a:cxnSpLocks/>
            </p:cNvCxnSpPr>
            <p:nvPr/>
          </p:nvCxnSpPr>
          <p:spPr>
            <a:xfrm>
              <a:off x="0" y="1883481"/>
              <a:ext cx="3287210" cy="0"/>
            </a:xfrm>
            <a:prstGeom prst="straightConnector1">
              <a:avLst/>
            </a:prstGeom>
            <a:ln w="25400">
              <a:solidFill>
                <a:srgbClr val="D59DFF"/>
              </a:solidFill>
              <a:headEnd type="none"/>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800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750"/>
                                        <p:tgtEl>
                                          <p:spTgt spid="10"/>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008B56-5C46-4D03-B986-CA722AF5ABD7}"/>
              </a:ext>
            </a:extLst>
          </p:cNvPr>
          <p:cNvSpPr/>
          <p:nvPr/>
        </p:nvSpPr>
        <p:spPr bwMode="auto">
          <a:xfrm>
            <a:off x="4685648" y="2694432"/>
            <a:ext cx="7049152" cy="85953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AE573C0B-1DD7-4C4E-943B-D5117553E92A}"/>
              </a:ext>
            </a:extLst>
          </p:cNvPr>
          <p:cNvSpPr>
            <a:spLocks noGrp="1"/>
          </p:cNvSpPr>
          <p:nvPr>
            <p:ph type="body" sz="quarter" idx="10"/>
          </p:nvPr>
        </p:nvSpPr>
        <p:spPr>
          <a:xfrm>
            <a:off x="4938315" y="1534585"/>
            <a:ext cx="6669658" cy="3785652"/>
          </a:xfrm>
        </p:spPr>
        <p:txBody>
          <a:bodyPr/>
          <a:lstStyle/>
          <a:p>
            <a:r>
              <a:rPr lang="en-US" dirty="0"/>
              <a:t>1) Enable standalone apps</a:t>
            </a:r>
          </a:p>
          <a:p>
            <a:endParaRPr lang="en-US" dirty="0"/>
          </a:p>
          <a:p>
            <a:r>
              <a:rPr lang="en-US" dirty="0"/>
              <a:t>2) Enable app customizations/extensions</a:t>
            </a:r>
          </a:p>
          <a:p>
            <a:endParaRPr lang="en-US" dirty="0"/>
          </a:p>
          <a:p>
            <a:r>
              <a:rPr lang="en-US" dirty="0"/>
              <a:t>3) Enable an extension ecosystem</a:t>
            </a:r>
          </a:p>
          <a:p>
            <a:endParaRPr lang="en-US" dirty="0"/>
          </a:p>
        </p:txBody>
      </p:sp>
      <p:sp>
        <p:nvSpPr>
          <p:cNvPr id="3" name="Title 2">
            <a:extLst>
              <a:ext uri="{FF2B5EF4-FFF2-40B4-BE49-F238E27FC236}">
                <a16:creationId xmlns:a16="http://schemas.microsoft.com/office/drawing/2014/main" id="{9E5ACA30-7D14-44F2-8B16-0835FCCDF12A}"/>
              </a:ext>
            </a:extLst>
          </p:cNvPr>
          <p:cNvSpPr>
            <a:spLocks noGrp="1"/>
          </p:cNvSpPr>
          <p:nvPr>
            <p:ph type="title"/>
          </p:nvPr>
        </p:nvSpPr>
        <p:spPr>
          <a:xfrm>
            <a:off x="588263" y="2596417"/>
            <a:ext cx="3183637" cy="1661993"/>
          </a:xfrm>
        </p:spPr>
        <p:txBody>
          <a:bodyPr/>
          <a:lstStyle/>
          <a:p>
            <a:r>
              <a:rPr lang="en-US" dirty="0"/>
              <a:t>3 Ways to embed and integrate</a:t>
            </a:r>
          </a:p>
        </p:txBody>
      </p:sp>
    </p:spTree>
    <p:extLst>
      <p:ext uri="{BB962C8B-B14F-4D97-AF65-F5344CB8AC3E}">
        <p14:creationId xmlns:p14="http://schemas.microsoft.com/office/powerpoint/2010/main" val="2579086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703008-06D6-46DB-85C5-740F90DC030A}"/>
              </a:ext>
            </a:extLst>
          </p:cNvPr>
          <p:cNvSpPr>
            <a:spLocks noChangeArrowheads="1"/>
          </p:cNvSpPr>
          <p:nvPr/>
        </p:nvSpPr>
        <p:spPr bwMode="auto">
          <a:xfrm>
            <a:off x="1155032" y="763145"/>
            <a:ext cx="17205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206363F7-6E15-4942-852E-E92586310A5C}"/>
              </a:ext>
            </a:extLst>
          </p:cNvPr>
          <p:cNvSpPr txBox="1"/>
          <p:nvPr/>
        </p:nvSpPr>
        <p:spPr>
          <a:xfrm>
            <a:off x="2934791" y="1157449"/>
            <a:ext cx="2368732"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Making Workflow</a:t>
            </a:r>
            <a:endParaRPr lang="en-US" sz="2000">
              <a:latin typeface="+mj-lt"/>
            </a:endParaRPr>
          </a:p>
        </p:txBody>
      </p:sp>
      <p:sp>
        <p:nvSpPr>
          <p:cNvPr id="6" name="TextBox 5">
            <a:extLst>
              <a:ext uri="{FF2B5EF4-FFF2-40B4-BE49-F238E27FC236}">
                <a16:creationId xmlns:a16="http://schemas.microsoft.com/office/drawing/2014/main" id="{34BE2ECE-5A44-9146-87DC-359D800CDD25}"/>
              </a:ext>
            </a:extLst>
          </p:cNvPr>
          <p:cNvSpPr txBox="1"/>
          <p:nvPr/>
        </p:nvSpPr>
        <p:spPr>
          <a:xfrm>
            <a:off x="8031096" y="1157449"/>
            <a:ext cx="2368732"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App Usage</a:t>
            </a:r>
            <a:endParaRPr lang="en-US" sz="2000">
              <a:latin typeface="+mj-lt"/>
            </a:endParaRPr>
          </a:p>
        </p:txBody>
      </p:sp>
      <p:sp>
        <p:nvSpPr>
          <p:cNvPr id="8" name="Rectangle 7">
            <a:extLst>
              <a:ext uri="{FF2B5EF4-FFF2-40B4-BE49-F238E27FC236}">
                <a16:creationId xmlns:a16="http://schemas.microsoft.com/office/drawing/2014/main" id="{ACCC75F2-C58D-4C42-82F0-FA8DCC8B3BF5}"/>
              </a:ext>
            </a:extLst>
          </p:cNvPr>
          <p:cNvSpPr/>
          <p:nvPr/>
        </p:nvSpPr>
        <p:spPr>
          <a:xfrm>
            <a:off x="8142491" y="1700381"/>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sp>
        <p:nvSpPr>
          <p:cNvPr id="10" name="Rectangle 9">
            <a:extLst>
              <a:ext uri="{FF2B5EF4-FFF2-40B4-BE49-F238E27FC236}">
                <a16:creationId xmlns:a16="http://schemas.microsoft.com/office/drawing/2014/main" id="{41A417F3-4A66-6245-A648-DD75FB3A7A21}"/>
              </a:ext>
            </a:extLst>
          </p:cNvPr>
          <p:cNvSpPr/>
          <p:nvPr/>
        </p:nvSpPr>
        <p:spPr>
          <a:xfrm>
            <a:off x="5797023" y="1700381"/>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sp>
        <p:nvSpPr>
          <p:cNvPr id="12" name="Rectangle 11">
            <a:extLst>
              <a:ext uri="{FF2B5EF4-FFF2-40B4-BE49-F238E27FC236}">
                <a16:creationId xmlns:a16="http://schemas.microsoft.com/office/drawing/2014/main" id="{E9D8FF53-95B4-5542-A4B2-087BA4B15D25}"/>
              </a:ext>
            </a:extLst>
          </p:cNvPr>
          <p:cNvSpPr/>
          <p:nvPr/>
        </p:nvSpPr>
        <p:spPr>
          <a:xfrm>
            <a:off x="8142491" y="3364152"/>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Connectors</a:t>
            </a:r>
          </a:p>
        </p:txBody>
      </p:sp>
      <p:sp>
        <p:nvSpPr>
          <p:cNvPr id="13" name="Rectangle 12">
            <a:extLst>
              <a:ext uri="{FF2B5EF4-FFF2-40B4-BE49-F238E27FC236}">
                <a16:creationId xmlns:a16="http://schemas.microsoft.com/office/drawing/2014/main" id="{222EE671-2F48-B941-8FEF-D9BE52A79280}"/>
              </a:ext>
            </a:extLst>
          </p:cNvPr>
          <p:cNvSpPr/>
          <p:nvPr/>
        </p:nvSpPr>
        <p:spPr>
          <a:xfrm>
            <a:off x="8165307" y="5061376"/>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4" name="Rectangle 13">
            <a:extLst>
              <a:ext uri="{FF2B5EF4-FFF2-40B4-BE49-F238E27FC236}">
                <a16:creationId xmlns:a16="http://schemas.microsoft.com/office/drawing/2014/main" id="{C761CA3C-E6E4-874F-908E-5A27BF343AFA}"/>
              </a:ext>
            </a:extLst>
          </p:cNvPr>
          <p:cNvSpPr/>
          <p:nvPr/>
        </p:nvSpPr>
        <p:spPr>
          <a:xfrm>
            <a:off x="3493672" y="5061376"/>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5" name="Rectangle 14">
            <a:extLst>
              <a:ext uri="{FF2B5EF4-FFF2-40B4-BE49-F238E27FC236}">
                <a16:creationId xmlns:a16="http://schemas.microsoft.com/office/drawing/2014/main" id="{4DF9CE88-6491-944E-AABC-329B3CEBADC8}"/>
              </a:ext>
            </a:extLst>
          </p:cNvPr>
          <p:cNvSpPr/>
          <p:nvPr/>
        </p:nvSpPr>
        <p:spPr>
          <a:xfrm>
            <a:off x="3485812" y="3364152"/>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a:t>
            </a:r>
          </a:p>
        </p:txBody>
      </p:sp>
      <p:sp>
        <p:nvSpPr>
          <p:cNvPr id="16" name="Rectangle 15">
            <a:extLst>
              <a:ext uri="{FF2B5EF4-FFF2-40B4-BE49-F238E27FC236}">
                <a16:creationId xmlns:a16="http://schemas.microsoft.com/office/drawing/2014/main" id="{9459CED2-364E-7D48-AFDB-F5A6ABED5149}"/>
              </a:ext>
            </a:extLst>
          </p:cNvPr>
          <p:cNvSpPr/>
          <p:nvPr/>
        </p:nvSpPr>
        <p:spPr>
          <a:xfrm>
            <a:off x="1174601" y="1700381"/>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Website/Portal</a:t>
            </a:r>
          </a:p>
        </p:txBody>
      </p:sp>
      <p:sp>
        <p:nvSpPr>
          <p:cNvPr id="18" name="Rectangle 17">
            <a:extLst>
              <a:ext uri="{FF2B5EF4-FFF2-40B4-BE49-F238E27FC236}">
                <a16:creationId xmlns:a16="http://schemas.microsoft.com/office/drawing/2014/main" id="{FF0BCB00-1046-F242-BD64-8F66051BCD04}"/>
              </a:ext>
            </a:extLst>
          </p:cNvPr>
          <p:cNvSpPr/>
          <p:nvPr/>
        </p:nvSpPr>
        <p:spPr>
          <a:xfrm>
            <a:off x="3485812" y="1700381"/>
            <a:ext cx="1193181" cy="81403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PowerApps</a:t>
            </a:r>
          </a:p>
          <a:p>
            <a:pPr algn="ctr"/>
            <a:r>
              <a:rPr lang="en-US" sz="1200">
                <a:solidFill>
                  <a:schemeClr val="bg1"/>
                </a:solidFill>
              </a:rPr>
              <a:t>Studio</a:t>
            </a:r>
          </a:p>
        </p:txBody>
      </p:sp>
      <p:cxnSp>
        <p:nvCxnSpPr>
          <p:cNvPr id="21" name="Straight Connector 20">
            <a:extLst>
              <a:ext uri="{FF2B5EF4-FFF2-40B4-BE49-F238E27FC236}">
                <a16:creationId xmlns:a16="http://schemas.microsoft.com/office/drawing/2014/main" id="{7AD9386A-036A-1742-AC2B-3ABA5801BB14}"/>
              </a:ext>
            </a:extLst>
          </p:cNvPr>
          <p:cNvCxnSpPr>
            <a:cxnSpLocks/>
          </p:cNvCxnSpPr>
          <p:nvPr/>
        </p:nvCxnSpPr>
        <p:spPr>
          <a:xfrm flipV="1">
            <a:off x="2438994" y="2135586"/>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EC2DB47-5532-B14D-9545-8AB09ED5B945}"/>
              </a:ext>
            </a:extLst>
          </p:cNvPr>
          <p:cNvCxnSpPr>
            <a:cxnSpLocks/>
          </p:cNvCxnSpPr>
          <p:nvPr/>
        </p:nvCxnSpPr>
        <p:spPr>
          <a:xfrm flipV="1">
            <a:off x="4090262" y="4204728"/>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9DD254F-9FD9-7343-A626-8638D55363E8}"/>
              </a:ext>
            </a:extLst>
          </p:cNvPr>
          <p:cNvCxnSpPr>
            <a:cxnSpLocks/>
          </p:cNvCxnSpPr>
          <p:nvPr/>
        </p:nvCxnSpPr>
        <p:spPr>
          <a:xfrm flipV="1">
            <a:off x="4090262" y="2532049"/>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75B2C1D-F572-9D47-9D5A-8B91BD4B9AB8}"/>
              </a:ext>
            </a:extLst>
          </p:cNvPr>
          <p:cNvCxnSpPr>
            <a:cxnSpLocks/>
          </p:cNvCxnSpPr>
          <p:nvPr/>
        </p:nvCxnSpPr>
        <p:spPr>
          <a:xfrm flipV="1">
            <a:off x="8757042" y="2532049"/>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CAF186B-1F71-8640-A826-6E8676E66576}"/>
              </a:ext>
            </a:extLst>
          </p:cNvPr>
          <p:cNvCxnSpPr>
            <a:cxnSpLocks/>
          </p:cNvCxnSpPr>
          <p:nvPr/>
        </p:nvCxnSpPr>
        <p:spPr>
          <a:xfrm flipV="1">
            <a:off x="8757042" y="4204728"/>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C82F242-8004-AA4B-BDC5-6E05C1765B31}"/>
              </a:ext>
            </a:extLst>
          </p:cNvPr>
          <p:cNvCxnSpPr>
            <a:cxnSpLocks/>
          </p:cNvCxnSpPr>
          <p:nvPr/>
        </p:nvCxnSpPr>
        <p:spPr>
          <a:xfrm flipV="1">
            <a:off x="4758447" y="2146737"/>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9FB04FE-5681-DE49-A5B6-8EEB669CC97A}"/>
              </a:ext>
            </a:extLst>
          </p:cNvPr>
          <p:cNvCxnSpPr>
            <a:cxnSpLocks/>
          </p:cNvCxnSpPr>
          <p:nvPr/>
        </p:nvCxnSpPr>
        <p:spPr>
          <a:xfrm flipV="1">
            <a:off x="7482089" y="1651296"/>
            <a:ext cx="0" cy="444593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2F15A8B-2CF9-3746-8130-27ED1515967E}"/>
              </a:ext>
            </a:extLst>
          </p:cNvPr>
          <p:cNvSpPr txBox="1"/>
          <p:nvPr/>
        </p:nvSpPr>
        <p:spPr>
          <a:xfrm>
            <a:off x="2362012" y="1825205"/>
            <a:ext cx="1115939" cy="261610"/>
          </a:xfrm>
          <a:prstGeom prst="rect">
            <a:avLst/>
          </a:prstGeom>
          <a:noFill/>
        </p:spPr>
        <p:txBody>
          <a:bodyPr wrap="square" rtlCol="0">
            <a:spAutoFit/>
          </a:bodyPr>
          <a:lstStyle/>
          <a:p>
            <a:pPr algn="ctr"/>
            <a:r>
              <a:rPr lang="en-US" sz="1100"/>
              <a:t>1.) Launch</a:t>
            </a:r>
          </a:p>
        </p:txBody>
      </p:sp>
      <p:sp>
        <p:nvSpPr>
          <p:cNvPr id="38" name="TextBox 37">
            <a:extLst>
              <a:ext uri="{FF2B5EF4-FFF2-40B4-BE49-F238E27FC236}">
                <a16:creationId xmlns:a16="http://schemas.microsoft.com/office/drawing/2014/main" id="{78AC7633-5595-5B48-A0CF-1E1D1B1B1EEA}"/>
              </a:ext>
            </a:extLst>
          </p:cNvPr>
          <p:cNvSpPr txBox="1"/>
          <p:nvPr/>
        </p:nvSpPr>
        <p:spPr>
          <a:xfrm>
            <a:off x="4686853" y="1825205"/>
            <a:ext cx="1110170" cy="261610"/>
          </a:xfrm>
          <a:prstGeom prst="rect">
            <a:avLst/>
          </a:prstGeom>
          <a:noFill/>
        </p:spPr>
        <p:txBody>
          <a:bodyPr wrap="square" rtlCol="0">
            <a:spAutoFit/>
          </a:bodyPr>
          <a:lstStyle/>
          <a:p>
            <a:pPr algn="ctr"/>
            <a:r>
              <a:rPr lang="en-US" sz="1100"/>
              <a:t>3.) Build App</a:t>
            </a:r>
          </a:p>
        </p:txBody>
      </p:sp>
      <p:sp>
        <p:nvSpPr>
          <p:cNvPr id="31" name="Title 8">
            <a:extLst>
              <a:ext uri="{FF2B5EF4-FFF2-40B4-BE49-F238E27FC236}">
                <a16:creationId xmlns:a16="http://schemas.microsoft.com/office/drawing/2014/main" id="{445C94B4-6ECD-4884-A112-516CE83C5F4A}"/>
              </a:ext>
            </a:extLst>
          </p:cNvPr>
          <p:cNvSpPr txBox="1">
            <a:spLocks/>
          </p:cNvSpPr>
          <p:nvPr/>
        </p:nvSpPr>
        <p:spPr>
          <a:xfrm>
            <a:off x="588262" y="457200"/>
            <a:ext cx="1160373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Enable Makers to build standalone apps</a:t>
            </a:r>
          </a:p>
        </p:txBody>
      </p:sp>
      <p:sp>
        <p:nvSpPr>
          <p:cNvPr id="40" name="TextBox 39">
            <a:extLst>
              <a:ext uri="{FF2B5EF4-FFF2-40B4-BE49-F238E27FC236}">
                <a16:creationId xmlns:a16="http://schemas.microsoft.com/office/drawing/2014/main" id="{63D0F434-3DD8-4D0A-87DB-772F2E9F6F7A}"/>
              </a:ext>
            </a:extLst>
          </p:cNvPr>
          <p:cNvSpPr txBox="1"/>
          <p:nvPr/>
        </p:nvSpPr>
        <p:spPr>
          <a:xfrm>
            <a:off x="2662537" y="2944589"/>
            <a:ext cx="1193181" cy="430887"/>
          </a:xfrm>
          <a:prstGeom prst="rect">
            <a:avLst/>
          </a:prstGeom>
          <a:noFill/>
        </p:spPr>
        <p:txBody>
          <a:bodyPr wrap="square" rtlCol="0">
            <a:spAutoFit/>
          </a:bodyPr>
          <a:lstStyle/>
          <a:p>
            <a:r>
              <a:rPr lang="en-US" sz="1100"/>
              <a:t>2.) Add</a:t>
            </a:r>
          </a:p>
          <a:p>
            <a:r>
              <a:rPr lang="en-US" sz="1100"/>
              <a:t>     Connector</a:t>
            </a:r>
          </a:p>
        </p:txBody>
      </p:sp>
      <p:sp>
        <p:nvSpPr>
          <p:cNvPr id="34" name="Rectangle 33">
            <a:extLst>
              <a:ext uri="{FF2B5EF4-FFF2-40B4-BE49-F238E27FC236}">
                <a16:creationId xmlns:a16="http://schemas.microsoft.com/office/drawing/2014/main" id="{05B86796-B791-485C-A251-71FA4DD55B1A}"/>
              </a:ext>
            </a:extLst>
          </p:cNvPr>
          <p:cNvSpPr/>
          <p:nvPr/>
        </p:nvSpPr>
        <p:spPr>
          <a:xfrm>
            <a:off x="3911473" y="6306350"/>
            <a:ext cx="1193181" cy="384061"/>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a:t>
            </a:r>
          </a:p>
          <a:p>
            <a:pPr algn="ctr"/>
            <a:r>
              <a:rPr lang="en-US" sz="1000"/>
              <a:t>Customers</a:t>
            </a:r>
          </a:p>
        </p:txBody>
      </p:sp>
      <p:sp>
        <p:nvSpPr>
          <p:cNvPr id="35" name="Rectangle 34">
            <a:extLst>
              <a:ext uri="{FF2B5EF4-FFF2-40B4-BE49-F238E27FC236}">
                <a16:creationId xmlns:a16="http://schemas.microsoft.com/office/drawing/2014/main" id="{DF834D36-31F7-47A5-9AA1-6B2DBF196243}"/>
              </a:ext>
            </a:extLst>
          </p:cNvPr>
          <p:cNvSpPr/>
          <p:nvPr/>
        </p:nvSpPr>
        <p:spPr>
          <a:xfrm>
            <a:off x="1302735" y="6306350"/>
            <a:ext cx="1193181" cy="38406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 Developers</a:t>
            </a:r>
          </a:p>
        </p:txBody>
      </p:sp>
      <p:sp>
        <p:nvSpPr>
          <p:cNvPr id="37" name="Rectangle 36">
            <a:extLst>
              <a:ext uri="{FF2B5EF4-FFF2-40B4-BE49-F238E27FC236}">
                <a16:creationId xmlns:a16="http://schemas.microsoft.com/office/drawing/2014/main" id="{7882A4E0-D440-4FF1-A5D1-9F233B8CFD29}"/>
              </a:ext>
            </a:extLst>
          </p:cNvPr>
          <p:cNvSpPr/>
          <p:nvPr/>
        </p:nvSpPr>
        <p:spPr>
          <a:xfrm>
            <a:off x="2587864" y="6317798"/>
            <a:ext cx="1193181" cy="372613"/>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Built by </a:t>
            </a:r>
            <a:br>
              <a:rPr lang="en-US" sz="1000">
                <a:solidFill>
                  <a:schemeClr val="bg1"/>
                </a:solidFill>
              </a:rPr>
            </a:br>
            <a:r>
              <a:rPr lang="en-US" sz="1000">
                <a:solidFill>
                  <a:schemeClr val="bg1"/>
                </a:solidFill>
              </a:rPr>
              <a:t>Microsoft</a:t>
            </a:r>
          </a:p>
        </p:txBody>
      </p:sp>
      <p:sp>
        <p:nvSpPr>
          <p:cNvPr id="41" name="TextBox 40">
            <a:extLst>
              <a:ext uri="{FF2B5EF4-FFF2-40B4-BE49-F238E27FC236}">
                <a16:creationId xmlns:a16="http://schemas.microsoft.com/office/drawing/2014/main" id="{BB93575D-4CA5-456E-A046-1211D21468D0}"/>
              </a:ext>
            </a:extLst>
          </p:cNvPr>
          <p:cNvSpPr txBox="1"/>
          <p:nvPr/>
        </p:nvSpPr>
        <p:spPr>
          <a:xfrm>
            <a:off x="1176430" y="6052129"/>
            <a:ext cx="1798066" cy="261610"/>
          </a:xfrm>
          <a:prstGeom prst="rect">
            <a:avLst/>
          </a:prstGeom>
          <a:noFill/>
        </p:spPr>
        <p:txBody>
          <a:bodyPr wrap="square" rtlCol="0">
            <a:spAutoFit/>
          </a:bodyPr>
          <a:lstStyle/>
          <a:p>
            <a:r>
              <a:rPr lang="en-US" sz="1100"/>
              <a:t>Legend:</a:t>
            </a:r>
          </a:p>
        </p:txBody>
      </p:sp>
    </p:spTree>
    <p:extLst>
      <p:ext uri="{BB962C8B-B14F-4D97-AF65-F5344CB8AC3E}">
        <p14:creationId xmlns:p14="http://schemas.microsoft.com/office/powerpoint/2010/main" val="231229181"/>
      </p:ext>
    </p:extLst>
  </p:cSld>
  <p:clrMapOvr>
    <a:masterClrMapping/>
  </p:clrMapOvr>
  <p:transition>
    <p:fade/>
  </p:transition>
</p:sld>
</file>

<file path=ppt/slides/slide24.xml><?xml version="1.0" encoding="utf-8"?>
<p:sld xmlns:a16="http://schemas.microsoft.com/office/drawing/2014/main" xmlns:a14="http://schemas.microsoft.com/office/drawing/2010/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703008-06D6-46DB-85C5-740F90DC030A}"/>
              </a:ext>
            </a:extLst>
          </p:cNvPr>
          <p:cNvSpPr>
            <a:spLocks noChangeArrowheads="1"/>
          </p:cNvSpPr>
          <p:nvPr/>
        </p:nvSpPr>
        <p:spPr bwMode="auto">
          <a:xfrm>
            <a:off x="1155032" y="763145"/>
            <a:ext cx="17205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206363F7-6E15-4942-852E-E92586310A5C}"/>
              </a:ext>
            </a:extLst>
          </p:cNvPr>
          <p:cNvSpPr txBox="1"/>
          <p:nvPr/>
        </p:nvSpPr>
        <p:spPr>
          <a:xfrm>
            <a:off x="2934791" y="1157437"/>
            <a:ext cx="2368732"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Making Workflow</a:t>
            </a:r>
            <a:endParaRPr lang="en-US" sz="2000">
              <a:latin typeface="+mj-lt"/>
            </a:endParaRPr>
          </a:p>
        </p:txBody>
      </p:sp>
      <p:sp>
        <p:nvSpPr>
          <p:cNvPr id="6" name="TextBox 5">
            <a:extLst>
              <a:ext uri="{FF2B5EF4-FFF2-40B4-BE49-F238E27FC236}">
                <a16:creationId xmlns:a16="http://schemas.microsoft.com/office/drawing/2014/main" id="{34BE2ECE-5A44-9146-87DC-359D800CDD25}"/>
              </a:ext>
            </a:extLst>
          </p:cNvPr>
          <p:cNvSpPr txBox="1"/>
          <p:nvPr/>
        </p:nvSpPr>
        <p:spPr>
          <a:xfrm>
            <a:off x="8031096" y="1157437"/>
            <a:ext cx="2368732" cy="400110"/>
          </a:xfrm>
          <a:prstGeom prst="rect">
            <a:avLst/>
          </a:prstGeom>
          <a:noFill/>
        </p:spPr>
        <p:txBody>
          <a:bodyPr wrap="square" rtlCol="0">
            <a:spAutoFit/>
          </a:bodyPr>
          <a:lstStyle/>
          <a:p>
            <a:r>
              <a:rPr lang="en-US" sz="2000" b="1" dirty="0">
                <a:latin typeface="+mj-lt"/>
                <a:ea typeface="Yu Gothic Light" panose="020B0300000000000000" pitchFamily="34" charset="-128"/>
                <a:cs typeface="Times New Roman" panose="02020603050405020304" pitchFamily="18" charset="0"/>
              </a:rPr>
              <a:t>App Usage</a:t>
            </a:r>
            <a:endParaRPr lang="en-US" sz="2000" dirty="0">
              <a:latin typeface="+mj-lt"/>
            </a:endParaRPr>
          </a:p>
        </p:txBody>
      </p:sp>
      <p:sp>
        <p:nvSpPr>
          <p:cNvPr id="10" name="Rectangle 9">
            <a:extLst>
              <a:ext uri="{FF2B5EF4-FFF2-40B4-BE49-F238E27FC236}">
                <a16:creationId xmlns:a16="http://schemas.microsoft.com/office/drawing/2014/main" id="{41A417F3-4A66-6245-A648-DD75FB3A7A21}"/>
              </a:ext>
            </a:extLst>
          </p:cNvPr>
          <p:cNvSpPr/>
          <p:nvPr/>
        </p:nvSpPr>
        <p:spPr>
          <a:xfrm>
            <a:off x="5797023" y="1700369"/>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sp>
        <p:nvSpPr>
          <p:cNvPr id="11" name="Rectangle 10">
            <a:extLst>
              <a:ext uri="{FF2B5EF4-FFF2-40B4-BE49-F238E27FC236}">
                <a16:creationId xmlns:a16="http://schemas.microsoft.com/office/drawing/2014/main" id="{AB75AE6D-B7D7-6644-9C8E-259E4D979C50}"/>
              </a:ext>
            </a:extLst>
          </p:cNvPr>
          <p:cNvSpPr/>
          <p:nvPr/>
        </p:nvSpPr>
        <p:spPr>
          <a:xfrm>
            <a:off x="3911473" y="6306350"/>
            <a:ext cx="1193181" cy="384061"/>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a:t>
            </a:r>
          </a:p>
          <a:p>
            <a:pPr algn="ctr"/>
            <a:r>
              <a:rPr lang="en-US" sz="1000"/>
              <a:t>Customers</a:t>
            </a:r>
          </a:p>
        </p:txBody>
      </p:sp>
      <p:sp>
        <p:nvSpPr>
          <p:cNvPr id="12" name="Rectangle 11">
            <a:extLst>
              <a:ext uri="{FF2B5EF4-FFF2-40B4-BE49-F238E27FC236}">
                <a16:creationId xmlns:a16="http://schemas.microsoft.com/office/drawing/2014/main" id="{E9D8FF53-95B4-5542-A4B2-087BA4B15D25}"/>
              </a:ext>
            </a:extLst>
          </p:cNvPr>
          <p:cNvSpPr/>
          <p:nvPr/>
        </p:nvSpPr>
        <p:spPr>
          <a:xfrm>
            <a:off x="8142491" y="3364140"/>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Connectors</a:t>
            </a:r>
          </a:p>
        </p:txBody>
      </p:sp>
      <p:sp>
        <p:nvSpPr>
          <p:cNvPr id="13" name="Rectangle 12">
            <a:extLst>
              <a:ext uri="{FF2B5EF4-FFF2-40B4-BE49-F238E27FC236}">
                <a16:creationId xmlns:a16="http://schemas.microsoft.com/office/drawing/2014/main" id="{222EE671-2F48-B941-8FEF-D9BE52A79280}"/>
              </a:ext>
            </a:extLst>
          </p:cNvPr>
          <p:cNvSpPr/>
          <p:nvPr/>
        </p:nvSpPr>
        <p:spPr>
          <a:xfrm>
            <a:off x="8165307" y="5027911"/>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4" name="Rectangle 13">
            <a:extLst>
              <a:ext uri="{FF2B5EF4-FFF2-40B4-BE49-F238E27FC236}">
                <a16:creationId xmlns:a16="http://schemas.microsoft.com/office/drawing/2014/main" id="{C761CA3C-E6E4-874F-908E-5A27BF343AFA}"/>
              </a:ext>
            </a:extLst>
          </p:cNvPr>
          <p:cNvSpPr/>
          <p:nvPr/>
        </p:nvSpPr>
        <p:spPr>
          <a:xfrm>
            <a:off x="2412610" y="5027911"/>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5" name="Rectangle 14">
            <a:extLst>
              <a:ext uri="{FF2B5EF4-FFF2-40B4-BE49-F238E27FC236}">
                <a16:creationId xmlns:a16="http://schemas.microsoft.com/office/drawing/2014/main" id="{4DF9CE88-6491-944E-AABC-329B3CEBADC8}"/>
              </a:ext>
            </a:extLst>
          </p:cNvPr>
          <p:cNvSpPr/>
          <p:nvPr/>
        </p:nvSpPr>
        <p:spPr>
          <a:xfrm>
            <a:off x="2404750" y="3364140"/>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a:t>
            </a:r>
          </a:p>
        </p:txBody>
      </p:sp>
      <p:sp>
        <p:nvSpPr>
          <p:cNvPr id="16" name="Rectangle 15">
            <a:extLst>
              <a:ext uri="{FF2B5EF4-FFF2-40B4-BE49-F238E27FC236}">
                <a16:creationId xmlns:a16="http://schemas.microsoft.com/office/drawing/2014/main" id="{9459CED2-364E-7D48-AFDB-F5A6ABED5149}"/>
              </a:ext>
            </a:extLst>
          </p:cNvPr>
          <p:cNvSpPr/>
          <p:nvPr/>
        </p:nvSpPr>
        <p:spPr>
          <a:xfrm>
            <a:off x="1174601" y="1700369"/>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Host Application</a:t>
            </a:r>
          </a:p>
        </p:txBody>
      </p:sp>
      <p:sp>
        <p:nvSpPr>
          <p:cNvPr id="17" name="Rectangle 16">
            <a:extLst>
              <a:ext uri="{FF2B5EF4-FFF2-40B4-BE49-F238E27FC236}">
                <a16:creationId xmlns:a16="http://schemas.microsoft.com/office/drawing/2014/main" id="{6B573771-E483-B941-BB29-E6DC8FB39F74}"/>
              </a:ext>
            </a:extLst>
          </p:cNvPr>
          <p:cNvSpPr/>
          <p:nvPr/>
        </p:nvSpPr>
        <p:spPr>
          <a:xfrm>
            <a:off x="1302735" y="6306350"/>
            <a:ext cx="1193181" cy="38406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 Developers</a:t>
            </a:r>
          </a:p>
        </p:txBody>
      </p:sp>
      <p:sp>
        <p:nvSpPr>
          <p:cNvPr id="18" name="Rectangle 17">
            <a:extLst>
              <a:ext uri="{FF2B5EF4-FFF2-40B4-BE49-F238E27FC236}">
                <a16:creationId xmlns:a16="http://schemas.microsoft.com/office/drawing/2014/main" id="{FF0BCB00-1046-F242-BD64-8F66051BCD04}"/>
              </a:ext>
            </a:extLst>
          </p:cNvPr>
          <p:cNvSpPr/>
          <p:nvPr/>
        </p:nvSpPr>
        <p:spPr>
          <a:xfrm>
            <a:off x="3485812" y="1700369"/>
            <a:ext cx="1193181" cy="81403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PowerApps</a:t>
            </a:r>
          </a:p>
          <a:p>
            <a:pPr algn="ctr"/>
            <a:r>
              <a:rPr lang="en-US" sz="1200">
                <a:solidFill>
                  <a:schemeClr val="bg1"/>
                </a:solidFill>
              </a:rPr>
              <a:t>Studio</a:t>
            </a:r>
          </a:p>
        </p:txBody>
      </p:sp>
      <p:sp>
        <p:nvSpPr>
          <p:cNvPr id="19" name="Rectangle 18">
            <a:extLst>
              <a:ext uri="{FF2B5EF4-FFF2-40B4-BE49-F238E27FC236}">
                <a16:creationId xmlns:a16="http://schemas.microsoft.com/office/drawing/2014/main" id="{4FF658F9-B918-1F4A-8C27-D6A0F57BC137}"/>
              </a:ext>
            </a:extLst>
          </p:cNvPr>
          <p:cNvSpPr/>
          <p:nvPr/>
        </p:nvSpPr>
        <p:spPr>
          <a:xfrm>
            <a:off x="2587864" y="6317798"/>
            <a:ext cx="1193181" cy="372613"/>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Built by </a:t>
            </a:r>
            <a:br>
              <a:rPr lang="en-US" sz="1000">
                <a:solidFill>
                  <a:schemeClr val="bg1"/>
                </a:solidFill>
              </a:rPr>
            </a:br>
            <a:r>
              <a:rPr lang="en-US" sz="1000">
                <a:solidFill>
                  <a:schemeClr val="bg1"/>
                </a:solidFill>
              </a:rPr>
              <a:t>Microsoft</a:t>
            </a:r>
          </a:p>
        </p:txBody>
      </p:sp>
      <p:cxnSp>
        <p:nvCxnSpPr>
          <p:cNvPr id="21" name="Straight Connector 20">
            <a:extLst>
              <a:ext uri="{FF2B5EF4-FFF2-40B4-BE49-F238E27FC236}">
                <a16:creationId xmlns:a16="http://schemas.microsoft.com/office/drawing/2014/main" id="{7AD9386A-036A-1742-AC2B-3ABA5801BB14}"/>
              </a:ext>
            </a:extLst>
          </p:cNvPr>
          <p:cNvCxnSpPr>
            <a:cxnSpLocks/>
          </p:cNvCxnSpPr>
          <p:nvPr/>
        </p:nvCxnSpPr>
        <p:spPr>
          <a:xfrm flipV="1">
            <a:off x="2438994" y="2135574"/>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EC2DB47-5532-B14D-9545-8AB09ED5B945}"/>
              </a:ext>
            </a:extLst>
          </p:cNvPr>
          <p:cNvCxnSpPr>
            <a:cxnSpLocks/>
          </p:cNvCxnSpPr>
          <p:nvPr/>
        </p:nvCxnSpPr>
        <p:spPr>
          <a:xfrm flipV="1">
            <a:off x="3009200" y="4193565"/>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9DD254F-9FD9-7343-A626-8638D55363E8}"/>
              </a:ext>
            </a:extLst>
          </p:cNvPr>
          <p:cNvCxnSpPr>
            <a:cxnSpLocks/>
          </p:cNvCxnSpPr>
          <p:nvPr/>
        </p:nvCxnSpPr>
        <p:spPr>
          <a:xfrm flipV="1">
            <a:off x="4090265" y="2532038"/>
            <a:ext cx="0" cy="428659"/>
          </a:xfrm>
          <a:prstGeom prst="line">
            <a:avLst/>
          </a:prstGeom>
          <a:ln>
            <a:headEnd type="none" w="lg" len="med"/>
            <a:tailEnd type="triangl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CAF186B-1F71-8640-A826-6E8676E66576}"/>
              </a:ext>
            </a:extLst>
          </p:cNvPr>
          <p:cNvCxnSpPr>
            <a:cxnSpLocks/>
          </p:cNvCxnSpPr>
          <p:nvPr/>
        </p:nvCxnSpPr>
        <p:spPr>
          <a:xfrm flipV="1">
            <a:off x="8757042" y="4193565"/>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C82F242-8004-AA4B-BDC5-6E05C1765B31}"/>
              </a:ext>
            </a:extLst>
          </p:cNvPr>
          <p:cNvCxnSpPr>
            <a:cxnSpLocks/>
          </p:cNvCxnSpPr>
          <p:nvPr/>
        </p:nvCxnSpPr>
        <p:spPr>
          <a:xfrm flipV="1">
            <a:off x="4758447" y="2146725"/>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9FB04FE-5681-DE49-A5B6-8EEB669CC97A}"/>
              </a:ext>
            </a:extLst>
          </p:cNvPr>
          <p:cNvCxnSpPr>
            <a:cxnSpLocks/>
          </p:cNvCxnSpPr>
          <p:nvPr/>
        </p:nvCxnSpPr>
        <p:spPr>
          <a:xfrm flipV="1">
            <a:off x="7482089" y="1651284"/>
            <a:ext cx="0" cy="444593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2F15A8B-2CF9-3746-8130-27ED1515967E}"/>
              </a:ext>
            </a:extLst>
          </p:cNvPr>
          <p:cNvSpPr txBox="1"/>
          <p:nvPr/>
        </p:nvSpPr>
        <p:spPr>
          <a:xfrm>
            <a:off x="2367782" y="1816474"/>
            <a:ext cx="1118030" cy="261610"/>
          </a:xfrm>
          <a:prstGeom prst="rect">
            <a:avLst/>
          </a:prstGeom>
          <a:noFill/>
        </p:spPr>
        <p:txBody>
          <a:bodyPr wrap="square" rtlCol="0">
            <a:spAutoFit/>
          </a:bodyPr>
          <a:lstStyle/>
          <a:p>
            <a:pPr algn="ctr"/>
            <a:r>
              <a:rPr lang="en-US" sz="1100"/>
              <a:t>1.) Launch</a:t>
            </a:r>
          </a:p>
        </p:txBody>
      </p:sp>
      <p:sp>
        <p:nvSpPr>
          <p:cNvPr id="37" name="TextBox 36">
            <a:extLst>
              <a:ext uri="{FF2B5EF4-FFF2-40B4-BE49-F238E27FC236}">
                <a16:creationId xmlns:a16="http://schemas.microsoft.com/office/drawing/2014/main" id="{412B1EA7-C851-9E41-B91F-4FF4BD78E38A}"/>
              </a:ext>
            </a:extLst>
          </p:cNvPr>
          <p:cNvSpPr txBox="1"/>
          <p:nvPr/>
        </p:nvSpPr>
        <p:spPr>
          <a:xfrm>
            <a:off x="1572581" y="2944589"/>
            <a:ext cx="1193181" cy="430887"/>
          </a:xfrm>
          <a:prstGeom prst="rect">
            <a:avLst/>
          </a:prstGeom>
          <a:noFill/>
        </p:spPr>
        <p:txBody>
          <a:bodyPr wrap="square" rtlCol="0">
            <a:spAutoFit/>
          </a:bodyPr>
          <a:lstStyle/>
          <a:p>
            <a:r>
              <a:rPr lang="en-US" sz="1100"/>
              <a:t>2.) Add</a:t>
            </a:r>
          </a:p>
          <a:p>
            <a:r>
              <a:rPr lang="en-US" sz="1100"/>
              <a:t>     Connector</a:t>
            </a:r>
          </a:p>
        </p:txBody>
      </p:sp>
      <p:sp>
        <p:nvSpPr>
          <p:cNvPr id="38" name="TextBox 37">
            <a:extLst>
              <a:ext uri="{FF2B5EF4-FFF2-40B4-BE49-F238E27FC236}">
                <a16:creationId xmlns:a16="http://schemas.microsoft.com/office/drawing/2014/main" id="{78AC7633-5595-5B48-A0CF-1E1D1B1B1EEA}"/>
              </a:ext>
            </a:extLst>
          </p:cNvPr>
          <p:cNvSpPr txBox="1"/>
          <p:nvPr/>
        </p:nvSpPr>
        <p:spPr>
          <a:xfrm>
            <a:off x="4686853" y="1825193"/>
            <a:ext cx="1110170" cy="261610"/>
          </a:xfrm>
          <a:prstGeom prst="rect">
            <a:avLst/>
          </a:prstGeom>
          <a:noFill/>
        </p:spPr>
        <p:txBody>
          <a:bodyPr wrap="square" rtlCol="0">
            <a:spAutoFit/>
          </a:bodyPr>
          <a:lstStyle/>
          <a:p>
            <a:pPr algn="ctr"/>
            <a:r>
              <a:rPr lang="en-US" sz="1100"/>
              <a:t>4.) Build App</a:t>
            </a:r>
          </a:p>
        </p:txBody>
      </p:sp>
      <p:sp>
        <p:nvSpPr>
          <p:cNvPr id="39" name="TextBox 38">
            <a:extLst>
              <a:ext uri="{FF2B5EF4-FFF2-40B4-BE49-F238E27FC236}">
                <a16:creationId xmlns:a16="http://schemas.microsoft.com/office/drawing/2014/main" id="{EB5294F0-5EE4-4242-9CA0-3B35187B52BC}"/>
              </a:ext>
            </a:extLst>
          </p:cNvPr>
          <p:cNvSpPr txBox="1"/>
          <p:nvPr/>
        </p:nvSpPr>
        <p:spPr>
          <a:xfrm>
            <a:off x="1176430" y="6052129"/>
            <a:ext cx="1798066" cy="261610"/>
          </a:xfrm>
          <a:prstGeom prst="rect">
            <a:avLst/>
          </a:prstGeom>
          <a:noFill/>
        </p:spPr>
        <p:txBody>
          <a:bodyPr wrap="square" rtlCol="0">
            <a:spAutoFit/>
          </a:bodyPr>
          <a:lstStyle/>
          <a:p>
            <a:r>
              <a:rPr lang="en-US" sz="1100"/>
              <a:t>Legend:</a:t>
            </a:r>
          </a:p>
        </p:txBody>
      </p:sp>
      <p:grpSp>
        <p:nvGrpSpPr>
          <p:cNvPr id="22" name="Group 21">
            <a:extLst>
              <a:ext uri="{FF2B5EF4-FFF2-40B4-BE49-F238E27FC236}">
                <a16:creationId xmlns:a16="http://schemas.microsoft.com/office/drawing/2014/main" id="{8A283850-7D9A-2945-A718-D2B8272B4235}"/>
              </a:ext>
            </a:extLst>
          </p:cNvPr>
          <p:cNvGrpSpPr/>
          <p:nvPr/>
        </p:nvGrpSpPr>
        <p:grpSpPr>
          <a:xfrm>
            <a:off x="3031502" y="2965169"/>
            <a:ext cx="2270019" cy="398965"/>
            <a:chOff x="3031502" y="2677740"/>
            <a:chExt cx="2270019" cy="398965"/>
          </a:xfrm>
        </p:grpSpPr>
        <p:cxnSp>
          <p:nvCxnSpPr>
            <p:cNvPr id="34" name="Straight Connector 33">
              <a:extLst>
                <a:ext uri="{FF2B5EF4-FFF2-40B4-BE49-F238E27FC236}">
                  <a16:creationId xmlns:a16="http://schemas.microsoft.com/office/drawing/2014/main" id="{35031A37-F37B-0840-A71A-1A3E0908D23B}"/>
                </a:ext>
              </a:extLst>
            </p:cNvPr>
            <p:cNvCxnSpPr>
              <a:cxnSpLocks/>
            </p:cNvCxnSpPr>
            <p:nvPr/>
          </p:nvCxnSpPr>
          <p:spPr>
            <a:xfrm flipV="1">
              <a:off x="3031502" y="2686727"/>
              <a:ext cx="0" cy="389978"/>
            </a:xfrm>
            <a:prstGeom prst="line">
              <a:avLst/>
            </a:prstGeom>
            <a:ln>
              <a:headEnd type="triangle" w="lg" len="med"/>
              <a:tailEnd type="none" w="lg"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EA3A77F-5A59-1541-80B7-2CAC7CB96A75}"/>
                </a:ext>
              </a:extLst>
            </p:cNvPr>
            <p:cNvCxnSpPr>
              <a:cxnSpLocks/>
            </p:cNvCxnSpPr>
            <p:nvPr/>
          </p:nvCxnSpPr>
          <p:spPr>
            <a:xfrm flipV="1">
              <a:off x="5287771" y="2677740"/>
              <a:ext cx="0" cy="389978"/>
            </a:xfrm>
            <a:prstGeom prst="line">
              <a:avLst/>
            </a:prstGeom>
            <a:ln>
              <a:headEnd type="triangl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D1D5F91-EB65-7940-9590-513574BDB014}"/>
                </a:ext>
              </a:extLst>
            </p:cNvPr>
            <p:cNvCxnSpPr>
              <a:cxnSpLocks/>
            </p:cNvCxnSpPr>
            <p:nvPr/>
          </p:nvCxnSpPr>
          <p:spPr>
            <a:xfrm>
              <a:off x="3031723" y="2678413"/>
              <a:ext cx="2269798" cy="8314"/>
            </a:xfrm>
            <a:prstGeom prst="line">
              <a:avLst/>
            </a:prstGeom>
            <a:ln>
              <a:tailEnd type="none" w="lg" len="med"/>
            </a:ln>
          </p:spPr>
          <p:style>
            <a:lnRef idx="1">
              <a:schemeClr val="dk1"/>
            </a:lnRef>
            <a:fillRef idx="0">
              <a:schemeClr val="dk1"/>
            </a:fillRef>
            <a:effectRef idx="0">
              <a:schemeClr val="dk1"/>
            </a:effectRef>
            <a:fontRef idx="minor">
              <a:schemeClr val="tx1"/>
            </a:fontRef>
          </p:style>
        </p:cxnSp>
      </p:grpSp>
      <p:sp>
        <p:nvSpPr>
          <p:cNvPr id="41" name="Rectangle 40">
            <a:extLst>
              <a:ext uri="{FF2B5EF4-FFF2-40B4-BE49-F238E27FC236}">
                <a16:creationId xmlns:a16="http://schemas.microsoft.com/office/drawing/2014/main" id="{C11BA1CA-6554-4D4F-892A-30F8DC480AB6}"/>
              </a:ext>
            </a:extLst>
          </p:cNvPr>
          <p:cNvSpPr/>
          <p:nvPr/>
        </p:nvSpPr>
        <p:spPr>
          <a:xfrm>
            <a:off x="4686853" y="3364140"/>
            <a:ext cx="1193181" cy="814039"/>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Other Connectors</a:t>
            </a:r>
          </a:p>
        </p:txBody>
      </p:sp>
      <p:sp>
        <p:nvSpPr>
          <p:cNvPr id="42" name="TextBox 41">
            <a:extLst>
              <a:ext uri="{FF2B5EF4-FFF2-40B4-BE49-F238E27FC236}">
                <a16:creationId xmlns:a16="http://schemas.microsoft.com/office/drawing/2014/main" id="{53AF891E-A318-2242-A7B5-21BE9D722622}"/>
              </a:ext>
            </a:extLst>
          </p:cNvPr>
          <p:cNvSpPr txBox="1"/>
          <p:nvPr/>
        </p:nvSpPr>
        <p:spPr>
          <a:xfrm>
            <a:off x="5418062" y="2944589"/>
            <a:ext cx="1798066" cy="430887"/>
          </a:xfrm>
          <a:prstGeom prst="rect">
            <a:avLst/>
          </a:prstGeom>
          <a:noFill/>
        </p:spPr>
        <p:txBody>
          <a:bodyPr wrap="square" rtlCol="0">
            <a:spAutoFit/>
          </a:bodyPr>
          <a:lstStyle/>
          <a:p>
            <a:r>
              <a:rPr lang="en-US" sz="1100"/>
              <a:t>3.) Add Other </a:t>
            </a:r>
          </a:p>
          <a:p>
            <a:r>
              <a:rPr lang="en-US" sz="1100"/>
              <a:t>     Connectors</a:t>
            </a:r>
          </a:p>
        </p:txBody>
      </p:sp>
      <p:sp>
        <p:nvSpPr>
          <p:cNvPr id="43" name="Rectangle 42">
            <a:extLst>
              <a:ext uri="{FF2B5EF4-FFF2-40B4-BE49-F238E27FC236}">
                <a16:creationId xmlns:a16="http://schemas.microsoft.com/office/drawing/2014/main" id="{4F90E58B-BF44-D148-9824-E3D25247DBEF}"/>
              </a:ext>
            </a:extLst>
          </p:cNvPr>
          <p:cNvSpPr/>
          <p:nvPr/>
        </p:nvSpPr>
        <p:spPr>
          <a:xfrm>
            <a:off x="5167229" y="6306350"/>
            <a:ext cx="1193181" cy="384061"/>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a:t>
            </a:r>
            <a:br>
              <a:rPr lang="en-US" sz="1000"/>
            </a:br>
            <a:r>
              <a:rPr lang="en-US" sz="1000"/>
              <a:t>Others</a:t>
            </a:r>
          </a:p>
        </p:txBody>
      </p:sp>
      <p:sp>
        <p:nvSpPr>
          <p:cNvPr id="44" name="Rectangle 43">
            <a:extLst>
              <a:ext uri="{FF2B5EF4-FFF2-40B4-BE49-F238E27FC236}">
                <a16:creationId xmlns:a16="http://schemas.microsoft.com/office/drawing/2014/main" id="{B01B033D-63D2-D446-BFBB-66D9048DD2C6}"/>
              </a:ext>
            </a:extLst>
          </p:cNvPr>
          <p:cNvSpPr/>
          <p:nvPr/>
        </p:nvSpPr>
        <p:spPr>
          <a:xfrm>
            <a:off x="7837567" y="1557547"/>
            <a:ext cx="1838949" cy="139561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 rtlCol="0" anchor="t" anchorCtr="0"/>
          <a:lstStyle/>
          <a:p>
            <a:pPr algn="ctr"/>
            <a:r>
              <a:rPr lang="en-US" sz="1200"/>
              <a:t>Host Application</a:t>
            </a:r>
          </a:p>
        </p:txBody>
      </p:sp>
      <p:sp>
        <p:nvSpPr>
          <p:cNvPr id="8" name="Rectangle 7">
            <a:extLst>
              <a:ext uri="{FF2B5EF4-FFF2-40B4-BE49-F238E27FC236}">
                <a16:creationId xmlns:a16="http://schemas.microsoft.com/office/drawing/2014/main" id="{ACCC75F2-C58D-4C42-82F0-FA8DCC8B3BF5}"/>
              </a:ext>
            </a:extLst>
          </p:cNvPr>
          <p:cNvSpPr/>
          <p:nvPr/>
        </p:nvSpPr>
        <p:spPr>
          <a:xfrm>
            <a:off x="8134714" y="1898733"/>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cxnSp>
        <p:nvCxnSpPr>
          <p:cNvPr id="29" name="Straight Connector 28">
            <a:extLst>
              <a:ext uri="{FF2B5EF4-FFF2-40B4-BE49-F238E27FC236}">
                <a16:creationId xmlns:a16="http://schemas.microsoft.com/office/drawing/2014/main" id="{375B2C1D-F572-9D47-9D5A-8B91BD4B9AB8}"/>
              </a:ext>
            </a:extLst>
          </p:cNvPr>
          <p:cNvCxnSpPr>
            <a:cxnSpLocks/>
          </p:cNvCxnSpPr>
          <p:nvPr/>
        </p:nvCxnSpPr>
        <p:spPr>
          <a:xfrm flipH="1" flipV="1">
            <a:off x="8757041" y="2712772"/>
            <a:ext cx="1" cy="629901"/>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45" name="Title 8">
            <a:extLst>
              <a:ext uri="{FF2B5EF4-FFF2-40B4-BE49-F238E27FC236}">
                <a16:creationId xmlns:a16="http://schemas.microsoft.com/office/drawing/2014/main" id="{2446492C-850E-4775-961F-D2C31C2F3FBE}"/>
              </a:ext>
            </a:extLst>
          </p:cNvPr>
          <p:cNvSpPr txBox="1">
            <a:spLocks/>
          </p:cNvSpPr>
          <p:nvPr/>
        </p:nvSpPr>
        <p:spPr>
          <a:xfrm>
            <a:off x="588262" y="457200"/>
            <a:ext cx="1160373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Enabling Makers to customize and extend your App </a:t>
            </a:r>
          </a:p>
        </p:txBody>
      </p:sp>
      <p:sp>
        <p:nvSpPr>
          <p:cNvPr id="46" name="Oval 45">
            <a:extLst>
              <a:ext uri="{FF2B5EF4-FFF2-40B4-BE49-F238E27FC236}">
                <a16:creationId xmlns:a16="http://schemas.microsoft.com/office/drawing/2014/main" id="{860097EE-5599-47D7-88F8-AD0E95BE202D}"/>
              </a:ext>
            </a:extLst>
          </p:cNvPr>
          <p:cNvSpPr/>
          <p:nvPr/>
        </p:nvSpPr>
        <p:spPr bwMode="auto">
          <a:xfrm>
            <a:off x="7390408" y="1448396"/>
            <a:ext cx="2709552" cy="1710440"/>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470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heel(1)">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F1BD42-B63D-4330-9222-1EFE2E9E4FA2}"/>
              </a:ext>
            </a:extLst>
          </p:cNvPr>
          <p:cNvPicPr/>
          <p:nvPr/>
        </p:nvPicPr>
        <p:blipFill>
          <a:blip r:embed="rId3"/>
          <a:stretch>
            <a:fillRect/>
          </a:stretch>
        </p:blipFill>
        <p:spPr>
          <a:xfrm>
            <a:off x="3122613" y="1791967"/>
            <a:ext cx="8484170" cy="4772346"/>
          </a:xfrm>
          <a:prstGeom prst="rect">
            <a:avLst/>
          </a:prstGeom>
          <a:ln>
            <a:solidFill>
              <a:schemeClr val="tx1"/>
            </a:solidFill>
          </a:ln>
        </p:spPr>
      </p:pic>
      <p:sp>
        <p:nvSpPr>
          <p:cNvPr id="4" name="Title 8">
            <a:extLst>
              <a:ext uri="{FF2B5EF4-FFF2-40B4-BE49-F238E27FC236}">
                <a16:creationId xmlns:a16="http://schemas.microsoft.com/office/drawing/2014/main" id="{E907EC8C-B981-4EF9-BA3E-F2B0959E9A05}"/>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Additional tab/pane of UI </a:t>
            </a:r>
          </a:p>
        </p:txBody>
      </p:sp>
      <p:sp>
        <p:nvSpPr>
          <p:cNvPr id="6" name="TextBox 5">
            <a:extLst>
              <a:ext uri="{FF2B5EF4-FFF2-40B4-BE49-F238E27FC236}">
                <a16:creationId xmlns:a16="http://schemas.microsoft.com/office/drawing/2014/main" id="{90412B68-FE53-485B-A687-F3534388F3ED}"/>
              </a:ext>
            </a:extLst>
          </p:cNvPr>
          <p:cNvSpPr txBox="1"/>
          <p:nvPr/>
        </p:nvSpPr>
        <p:spPr>
          <a:xfrm>
            <a:off x="167029" y="3431112"/>
            <a:ext cx="2490446" cy="1384995"/>
          </a:xfrm>
          <a:prstGeom prst="rect">
            <a:avLst/>
          </a:prstGeom>
          <a:noFill/>
        </p:spPr>
        <p:txBody>
          <a:bodyPr wrap="square" lIns="0" tIns="0" rIns="0" bIns="0" rtlCol="0" anchor="ctr">
            <a:spAutoFit/>
          </a:bodyPr>
          <a:lstStyle/>
          <a:p>
            <a:pPr algn="ctr"/>
            <a:r>
              <a:rPr lang="en-US" sz="1800">
                <a:gradFill>
                  <a:gsLst>
                    <a:gs pos="2917">
                      <a:schemeClr val="tx1"/>
                    </a:gs>
                    <a:gs pos="30000">
                      <a:schemeClr val="tx1"/>
                    </a:gs>
                  </a:gsLst>
                  <a:lin ang="5400000" scaled="0"/>
                </a:gradFill>
              </a:rPr>
              <a:t>Great design pattern for when your customers will need to focus and interact substantially with the extension.</a:t>
            </a:r>
          </a:p>
        </p:txBody>
      </p:sp>
    </p:spTree>
    <p:extLst>
      <p:ext uri="{BB962C8B-B14F-4D97-AF65-F5344CB8AC3E}">
        <p14:creationId xmlns:p14="http://schemas.microsoft.com/office/powerpoint/2010/main" val="4257531474"/>
      </p:ext>
    </p:extLst>
  </p:cSld>
  <p:clrMapOvr>
    <a:masterClrMapping/>
  </p:clrMapOvr>
  <p:transition>
    <p:fade/>
  </p:transition>
</p:sld>
</file>

<file path=ppt/slides/slide2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E72DA-93EF-452A-BC49-4F1C59827385}"/>
              </a:ext>
            </a:extLst>
          </p:cNvPr>
          <p:cNvPicPr>
            <a:picLocks noChangeAspect="1"/>
          </p:cNvPicPr>
          <p:nvPr/>
        </p:nvPicPr>
        <p:blipFill>
          <a:blip r:embed="rId3"/>
          <a:stretch>
            <a:fillRect/>
          </a:stretch>
        </p:blipFill>
        <p:spPr>
          <a:xfrm>
            <a:off x="588263" y="1773877"/>
            <a:ext cx="8482712" cy="4790436"/>
          </a:xfrm>
          <a:prstGeom prst="rect">
            <a:avLst/>
          </a:prstGeom>
        </p:spPr>
      </p:pic>
      <p:sp>
        <p:nvSpPr>
          <p:cNvPr id="4" name="Title 8">
            <a:extLst>
              <a:ext uri="{FF2B5EF4-FFF2-40B4-BE49-F238E27FC236}">
                <a16:creationId xmlns:a16="http://schemas.microsoft.com/office/drawing/2014/main" id="{E907EC8C-B981-4EF9-BA3E-F2B0959E9A05}"/>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Transient UI</a:t>
            </a:r>
          </a:p>
        </p:txBody>
      </p:sp>
      <p:sp>
        <p:nvSpPr>
          <p:cNvPr id="6" name="TextBox 5">
            <a:extLst>
              <a:ext uri="{FF2B5EF4-FFF2-40B4-BE49-F238E27FC236}">
                <a16:creationId xmlns:a16="http://schemas.microsoft.com/office/drawing/2014/main" id="{90412B68-FE53-485B-A687-F3534388F3ED}"/>
              </a:ext>
            </a:extLst>
          </p:cNvPr>
          <p:cNvSpPr txBox="1"/>
          <p:nvPr/>
        </p:nvSpPr>
        <p:spPr>
          <a:xfrm>
            <a:off x="9544418" y="3431113"/>
            <a:ext cx="2490446" cy="1384995"/>
          </a:xfrm>
          <a:prstGeom prst="rect">
            <a:avLst/>
          </a:prstGeom>
          <a:noFill/>
        </p:spPr>
        <p:txBody>
          <a:bodyPr wrap="square" lIns="0" tIns="0" rIns="0" bIns="0" rtlCol="0" anchor="ctr">
            <a:spAutoFit/>
          </a:bodyPr>
          <a:lstStyle/>
          <a:p>
            <a:pPr algn="ctr"/>
            <a:r>
              <a:rPr lang="en-US" sz="1800">
                <a:gradFill>
                  <a:gsLst>
                    <a:gs pos="2917">
                      <a:schemeClr val="tx1"/>
                    </a:gs>
                    <a:gs pos="30000">
                      <a:schemeClr val="tx1"/>
                    </a:gs>
                  </a:gsLst>
                  <a:lin ang="5400000" scaled="0"/>
                </a:gradFill>
              </a:rPr>
              <a:t>Great design pattern for bringing in glanceable information or letting your customers take quick actions.</a:t>
            </a:r>
          </a:p>
        </p:txBody>
      </p:sp>
    </p:spTree>
    <p:extLst>
      <p:ext uri="{BB962C8B-B14F-4D97-AF65-F5344CB8AC3E}">
        <p14:creationId xmlns:p14="http://schemas.microsoft.com/office/powerpoint/2010/main" val="3638952745"/>
      </p:ext>
    </p:extLst>
  </p:cSld>
  <p:clrMapOvr>
    <a:masterClrMapping/>
  </p:clrMapOvr>
  <p:transition>
    <p:fade/>
  </p:transition>
</p:sld>
</file>

<file path=ppt/slides/slide2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a:extLst>
              <a:ext uri="{FF2B5EF4-FFF2-40B4-BE49-F238E27FC236}">
                <a16:creationId xmlns:a16="http://schemas.microsoft.com/office/drawing/2014/main" id="{E907EC8C-B981-4EF9-BA3E-F2B0959E9A05}"/>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Customer controlled layout</a:t>
            </a:r>
          </a:p>
        </p:txBody>
      </p:sp>
      <p:sp>
        <p:nvSpPr>
          <p:cNvPr id="6" name="TextBox 5">
            <a:extLst>
              <a:ext uri="{FF2B5EF4-FFF2-40B4-BE49-F238E27FC236}">
                <a16:creationId xmlns:a16="http://schemas.microsoft.com/office/drawing/2014/main" id="{90412B68-FE53-485B-A687-F3534388F3ED}"/>
              </a:ext>
            </a:extLst>
          </p:cNvPr>
          <p:cNvSpPr txBox="1"/>
          <p:nvPr/>
        </p:nvSpPr>
        <p:spPr>
          <a:xfrm>
            <a:off x="167029" y="3431114"/>
            <a:ext cx="2404721" cy="1384995"/>
          </a:xfrm>
          <a:prstGeom prst="rect">
            <a:avLst/>
          </a:prstGeom>
          <a:noFill/>
        </p:spPr>
        <p:txBody>
          <a:bodyPr wrap="square" lIns="0" tIns="0" rIns="0" bIns="0" rtlCol="0" anchor="ctr">
            <a:spAutoFit/>
          </a:bodyPr>
          <a:lstStyle/>
          <a:p>
            <a:pPr algn="ctr"/>
            <a:r>
              <a:rPr lang="en-US" sz="1800">
                <a:gradFill>
                  <a:gsLst>
                    <a:gs pos="2917">
                      <a:schemeClr val="tx1"/>
                    </a:gs>
                    <a:gs pos="30000">
                      <a:schemeClr val="tx1"/>
                    </a:gs>
                  </a:gsLst>
                  <a:lin ang="5400000" scaled="0"/>
                </a:gradFill>
              </a:rPr>
              <a:t>Great design pattern for creating dashboard / reports where the extension is one piece of a larger experience.</a:t>
            </a:r>
          </a:p>
        </p:txBody>
      </p:sp>
      <p:pic>
        <p:nvPicPr>
          <p:cNvPr id="11" name="Picture 10">
            <a:extLst>
              <a:ext uri="{FF2B5EF4-FFF2-40B4-BE49-F238E27FC236}">
                <a16:creationId xmlns:a16="http://schemas.microsoft.com/office/drawing/2014/main" id="{F97F9F13-819D-42AF-B737-A23F5F106196}"/>
              </a:ext>
            </a:extLst>
          </p:cNvPr>
          <p:cNvPicPr/>
          <p:nvPr/>
        </p:nvPicPr>
        <p:blipFill rotWithShape="1">
          <a:blip r:embed="rId3"/>
          <a:srcRect b="636"/>
          <a:stretch/>
        </p:blipFill>
        <p:spPr>
          <a:xfrm>
            <a:off x="3122613" y="1822319"/>
            <a:ext cx="8484170" cy="4741994"/>
          </a:xfrm>
          <a:prstGeom prst="rect">
            <a:avLst/>
          </a:prstGeom>
          <a:ln>
            <a:solidFill>
              <a:schemeClr val="tx1"/>
            </a:solidFill>
          </a:ln>
        </p:spPr>
      </p:pic>
    </p:spTree>
    <p:extLst>
      <p:ext uri="{BB962C8B-B14F-4D97-AF65-F5344CB8AC3E}">
        <p14:creationId xmlns:p14="http://schemas.microsoft.com/office/powerpoint/2010/main" val="246327705"/>
      </p:ext>
    </p:extLst>
  </p:cSld>
  <p:clrMapOvr>
    <a:masterClrMapping/>
  </p:clrMapOvr>
  <p:transition>
    <p:fade/>
  </p:transition>
</p:sld>
</file>

<file path=ppt/slides/slide2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 Embedding a canvas app</a:t>
            </a:r>
          </a:p>
        </p:txBody>
      </p:sp>
      <p:grpSp>
        <p:nvGrpSpPr>
          <p:cNvPr id="4" name="Group 3">
            <a:extLst>
              <a:ext uri="{FF2B5EF4-FFF2-40B4-BE49-F238E27FC236}">
                <a16:creationId xmlns:a16="http://schemas.microsoft.com/office/drawing/2014/main" id="{E2171007-6500-44E9-B80B-4B378545BE9D}"/>
              </a:ext>
            </a:extLst>
          </p:cNvPr>
          <p:cNvGrpSpPr/>
          <p:nvPr/>
        </p:nvGrpSpPr>
        <p:grpSpPr>
          <a:xfrm>
            <a:off x="2980664" y="4803740"/>
            <a:ext cx="2883449" cy="1147755"/>
            <a:chOff x="3040432" y="1711490"/>
            <a:chExt cx="2941268" cy="1170771"/>
          </a:xfrm>
        </p:grpSpPr>
        <p:sp>
          <p:nvSpPr>
            <p:cNvPr id="6" name="Arrow: Chevron 6">
              <a:extLst>
                <a:ext uri="{FF2B5EF4-FFF2-40B4-BE49-F238E27FC236}">
                  <a16:creationId xmlns:a16="http://schemas.microsoft.com/office/drawing/2014/main" id="{06BB70AD-9585-4685-BDFF-68D420C2609A}"/>
                </a:ext>
              </a:extLst>
            </p:cNvPr>
            <p:cNvSpPr txBox="1"/>
            <p:nvPr/>
          </p:nvSpPr>
          <p:spPr>
            <a:xfrm>
              <a:off x="3040432" y="2251235"/>
              <a:ext cx="2110688" cy="631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Embed with an iframe</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7" name="Group 6">
              <a:extLst>
                <a:ext uri="{FF2B5EF4-FFF2-40B4-BE49-F238E27FC236}">
                  <a16:creationId xmlns:a16="http://schemas.microsoft.com/office/drawing/2014/main" id="{471EE6F6-69F1-457D-9D50-143BEF7772EA}"/>
                </a:ext>
              </a:extLst>
            </p:cNvPr>
            <p:cNvGrpSpPr/>
            <p:nvPr/>
          </p:nvGrpSpPr>
          <p:grpSpPr>
            <a:xfrm>
              <a:off x="3110418" y="1711490"/>
              <a:ext cx="2871282" cy="343982"/>
              <a:chOff x="3110418" y="1711490"/>
              <a:chExt cx="2871282" cy="343982"/>
            </a:xfrm>
          </p:grpSpPr>
          <p:sp>
            <p:nvSpPr>
              <p:cNvPr id="8" name="Oval 7">
                <a:extLst>
                  <a:ext uri="{FF2B5EF4-FFF2-40B4-BE49-F238E27FC236}">
                    <a16:creationId xmlns:a16="http://schemas.microsoft.com/office/drawing/2014/main" id="{67F9658A-09D5-491E-8CE1-51EFAB2E56B0}"/>
                  </a:ext>
                </a:extLst>
              </p:cNvPr>
              <p:cNvSpPr/>
              <p:nvPr/>
            </p:nvSpPr>
            <p:spPr bwMode="auto">
              <a:xfrm>
                <a:off x="3110418" y="1711490"/>
                <a:ext cx="343982" cy="343982"/>
              </a:xfrm>
              <a:prstGeom prst="ellipse">
                <a:avLst/>
              </a:prstGeom>
              <a:no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9" name="Straight Arrow Connector 8">
                <a:extLst>
                  <a:ext uri="{FF2B5EF4-FFF2-40B4-BE49-F238E27FC236}">
                    <a16:creationId xmlns:a16="http://schemas.microsoft.com/office/drawing/2014/main" id="{2801502B-92B8-4D89-8CCE-94C559B0B06A}"/>
                  </a:ext>
                </a:extLst>
              </p:cNvPr>
              <p:cNvCxnSpPr>
                <a:cxnSpLocks/>
              </p:cNvCxnSpPr>
              <p:nvPr/>
            </p:nvCxnSpPr>
            <p:spPr>
              <a:xfrm>
                <a:off x="3454400" y="1883481"/>
                <a:ext cx="2527300" cy="0"/>
              </a:xfrm>
              <a:prstGeom prst="straightConnector1">
                <a:avLst/>
              </a:prstGeom>
              <a:ln w="25400">
                <a:solidFill>
                  <a:srgbClr val="50E6FF"/>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FCD86EB1-79D8-4579-838C-4CF0C18B7BBC}"/>
              </a:ext>
            </a:extLst>
          </p:cNvPr>
          <p:cNvGrpSpPr/>
          <p:nvPr/>
        </p:nvGrpSpPr>
        <p:grpSpPr>
          <a:xfrm>
            <a:off x="5586794" y="4803739"/>
            <a:ext cx="2918841" cy="1147755"/>
            <a:chOff x="5698820" y="1711490"/>
            <a:chExt cx="2977370" cy="1170771"/>
          </a:xfrm>
        </p:grpSpPr>
        <p:sp>
          <p:nvSpPr>
            <p:cNvPr id="11" name="Arrow: Chevron 8">
              <a:extLst>
                <a:ext uri="{FF2B5EF4-FFF2-40B4-BE49-F238E27FC236}">
                  <a16:creationId xmlns:a16="http://schemas.microsoft.com/office/drawing/2014/main" id="{89E8D750-37FE-4616-A180-A4056900A7D3}"/>
                </a:ext>
              </a:extLst>
            </p:cNvPr>
            <p:cNvSpPr txBox="1"/>
            <p:nvPr/>
          </p:nvSpPr>
          <p:spPr>
            <a:xfrm>
              <a:off x="5698820" y="2251235"/>
              <a:ext cx="2386117" cy="63102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FFFFFF"/>
                  </a:solidFill>
                  <a:latin typeface="Segoe UI Semibold" panose="020B0702040204020203" pitchFamily="34" charset="0"/>
                  <a:cs typeface="Segoe UI Semibold" panose="020B0702040204020203" pitchFamily="34" charset="0"/>
                </a:rPr>
                <a:t>URL encode parameters</a:t>
              </a:r>
              <a:endParaRPr lang="en-CA" sz="2000">
                <a:solidFill>
                  <a:srgbClr val="FFFFFF"/>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6CC9C0A3-8217-466E-B387-6A188625C4D5}"/>
                </a:ext>
              </a:extLst>
            </p:cNvPr>
            <p:cNvGrpSpPr/>
            <p:nvPr/>
          </p:nvGrpSpPr>
          <p:grpSpPr>
            <a:xfrm>
              <a:off x="5804908" y="1711490"/>
              <a:ext cx="2871282" cy="343982"/>
              <a:chOff x="5804908" y="1711490"/>
              <a:chExt cx="2871282" cy="343982"/>
            </a:xfrm>
          </p:grpSpPr>
          <p:sp>
            <p:nvSpPr>
              <p:cNvPr id="13" name="Oval 12">
                <a:extLst>
                  <a:ext uri="{FF2B5EF4-FFF2-40B4-BE49-F238E27FC236}">
                    <a16:creationId xmlns:a16="http://schemas.microsoft.com/office/drawing/2014/main" id="{2A959DD1-CF37-4947-86CE-178E4B624BF1}"/>
                  </a:ext>
                </a:extLst>
              </p:cNvPr>
              <p:cNvSpPr/>
              <p:nvPr/>
            </p:nvSpPr>
            <p:spPr bwMode="auto">
              <a:xfrm>
                <a:off x="5804908" y="1711490"/>
                <a:ext cx="343982" cy="343982"/>
              </a:xfrm>
              <a:prstGeom prst="ellipse">
                <a:avLst/>
              </a:prstGeom>
              <a:noFill/>
              <a:ln w="254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4" name="Straight Arrow Connector 13">
                <a:extLst>
                  <a:ext uri="{FF2B5EF4-FFF2-40B4-BE49-F238E27FC236}">
                    <a16:creationId xmlns:a16="http://schemas.microsoft.com/office/drawing/2014/main" id="{B9A1BDAA-3EC9-4DC5-843F-436D86B4E437}"/>
                  </a:ext>
                </a:extLst>
              </p:cNvPr>
              <p:cNvCxnSpPr>
                <a:cxnSpLocks/>
              </p:cNvCxnSpPr>
              <p:nvPr/>
            </p:nvCxnSpPr>
            <p:spPr>
              <a:xfrm>
                <a:off x="6148890" y="1883481"/>
                <a:ext cx="2527300" cy="0"/>
              </a:xfrm>
              <a:prstGeom prst="straightConnector1">
                <a:avLst/>
              </a:prstGeom>
              <a:ln w="25400">
                <a:solidFill>
                  <a:srgbClr val="D2D2D2"/>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E833746D-091F-4F1B-B3E6-BEAF5652EA96}"/>
              </a:ext>
            </a:extLst>
          </p:cNvPr>
          <p:cNvGrpSpPr/>
          <p:nvPr/>
        </p:nvGrpSpPr>
        <p:grpSpPr>
          <a:xfrm>
            <a:off x="8192925" y="4803742"/>
            <a:ext cx="3732156" cy="1147756"/>
            <a:chOff x="8357209" y="1711490"/>
            <a:chExt cx="3806994" cy="1170770"/>
          </a:xfrm>
        </p:grpSpPr>
        <p:sp>
          <p:nvSpPr>
            <p:cNvPr id="16" name="Arrow: Chevron 10">
              <a:extLst>
                <a:ext uri="{FF2B5EF4-FFF2-40B4-BE49-F238E27FC236}">
                  <a16:creationId xmlns:a16="http://schemas.microsoft.com/office/drawing/2014/main" id="{6AAC5EE9-4634-48ED-BF7E-D697C6ABA990}"/>
                </a:ext>
              </a:extLst>
            </p:cNvPr>
            <p:cNvSpPr txBox="1"/>
            <p:nvPr/>
          </p:nvSpPr>
          <p:spPr>
            <a:xfrm>
              <a:off x="8357209" y="2251235"/>
              <a:ext cx="3806994" cy="63102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r>
                <a:rPr lang="en-US" sz="2000">
                  <a:solidFill>
                    <a:srgbClr val="9BF00B"/>
                  </a:solidFill>
                  <a:latin typeface="Segoe UI Semibold" panose="020B0702040204020203" pitchFamily="34" charset="0"/>
                  <a:cs typeface="Segoe UI Semibold" panose="020B0702040204020203" pitchFamily="34" charset="0"/>
                </a:rPr>
                <a:t>Customize the </a:t>
              </a:r>
              <a:br>
                <a:rPr lang="en-US" sz="2000">
                  <a:solidFill>
                    <a:srgbClr val="9BF00B"/>
                  </a:solidFill>
                  <a:latin typeface="Segoe UI Semibold" panose="020B0702040204020203" pitchFamily="34" charset="0"/>
                  <a:cs typeface="Segoe UI Semibold" panose="020B0702040204020203" pitchFamily="34" charset="0"/>
                </a:rPr>
              </a:br>
              <a:r>
                <a:rPr lang="en-US" sz="2000">
                  <a:solidFill>
                    <a:srgbClr val="9BF00B"/>
                  </a:solidFill>
                  <a:latin typeface="Segoe UI Semibold" panose="020B0702040204020203" pitchFamily="34" charset="0"/>
                  <a:cs typeface="Segoe UI Semibold" panose="020B0702040204020203" pitchFamily="34" charset="0"/>
                </a:rPr>
                <a:t>App</a:t>
              </a:r>
              <a:endParaRPr lang="en-CA" sz="2000">
                <a:solidFill>
                  <a:srgbClr val="9BF00B"/>
                </a:solidFill>
                <a:latin typeface="Segoe UI Semibold" panose="020B0702040204020203" pitchFamily="34" charset="0"/>
                <a:cs typeface="Segoe UI Semibold" panose="020B0702040204020203" pitchFamily="34" charset="0"/>
              </a:endParaRPr>
            </a:p>
          </p:txBody>
        </p:sp>
        <p:grpSp>
          <p:nvGrpSpPr>
            <p:cNvPr id="17" name="Group 16">
              <a:extLst>
                <a:ext uri="{FF2B5EF4-FFF2-40B4-BE49-F238E27FC236}">
                  <a16:creationId xmlns:a16="http://schemas.microsoft.com/office/drawing/2014/main" id="{CFD9F9DB-1C28-4C35-ABE8-33D9E37E7912}"/>
                </a:ext>
              </a:extLst>
            </p:cNvPr>
            <p:cNvGrpSpPr/>
            <p:nvPr/>
          </p:nvGrpSpPr>
          <p:grpSpPr>
            <a:xfrm>
              <a:off x="8499398" y="1711490"/>
              <a:ext cx="2871282" cy="343982"/>
              <a:chOff x="8499398" y="1711490"/>
              <a:chExt cx="2871282" cy="343982"/>
            </a:xfrm>
          </p:grpSpPr>
          <p:sp>
            <p:nvSpPr>
              <p:cNvPr id="18" name="Oval 17">
                <a:extLst>
                  <a:ext uri="{FF2B5EF4-FFF2-40B4-BE49-F238E27FC236}">
                    <a16:creationId xmlns:a16="http://schemas.microsoft.com/office/drawing/2014/main" id="{60780AD4-9833-4E30-B6F6-17971E86E6C4}"/>
                  </a:ext>
                </a:extLst>
              </p:cNvPr>
              <p:cNvSpPr/>
              <p:nvPr/>
            </p:nvSpPr>
            <p:spPr bwMode="auto">
              <a:xfrm>
                <a:off x="8499398" y="1711490"/>
                <a:ext cx="343982" cy="343982"/>
              </a:xfrm>
              <a:prstGeom prst="ellipse">
                <a:avLst/>
              </a:prstGeom>
              <a:noFill/>
              <a:ln w="25400">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Arrow Connector 18">
                <a:extLst>
                  <a:ext uri="{FF2B5EF4-FFF2-40B4-BE49-F238E27FC236}">
                    <a16:creationId xmlns:a16="http://schemas.microsoft.com/office/drawing/2014/main" id="{35B12FD2-975C-4BE2-A08C-D9D89203EAC9}"/>
                  </a:ext>
                </a:extLst>
              </p:cNvPr>
              <p:cNvCxnSpPr>
                <a:cxnSpLocks/>
              </p:cNvCxnSpPr>
              <p:nvPr/>
            </p:nvCxnSpPr>
            <p:spPr>
              <a:xfrm>
                <a:off x="8843380" y="1883481"/>
                <a:ext cx="2527300" cy="0"/>
              </a:xfrm>
              <a:prstGeom prst="straightConnector1">
                <a:avLst/>
              </a:prstGeom>
              <a:ln w="25400">
                <a:solidFill>
                  <a:srgbClr val="9BF00B"/>
                </a:solidFill>
                <a:headEnd type="none"/>
                <a:tailEnd type="oval" w="lg" len="lg"/>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29107925-1D97-441D-8A3B-52FE77AF42E2}"/>
              </a:ext>
            </a:extLst>
          </p:cNvPr>
          <p:cNvGrpSpPr/>
          <p:nvPr/>
        </p:nvGrpSpPr>
        <p:grpSpPr>
          <a:xfrm>
            <a:off x="1" y="4972351"/>
            <a:ext cx="3222590" cy="805324"/>
            <a:chOff x="0" y="1883481"/>
            <a:chExt cx="3287210" cy="821472"/>
          </a:xfrm>
        </p:grpSpPr>
        <p:sp>
          <p:nvSpPr>
            <p:cNvPr id="21" name="Arrow: Chevron 4">
              <a:extLst>
                <a:ext uri="{FF2B5EF4-FFF2-40B4-BE49-F238E27FC236}">
                  <a16:creationId xmlns:a16="http://schemas.microsoft.com/office/drawing/2014/main" id="{6F055BE9-8F9A-4DF9-887D-30D1F3AB05F5}"/>
                </a:ext>
              </a:extLst>
            </p:cNvPr>
            <p:cNvSpPr txBox="1"/>
            <p:nvPr/>
          </p:nvSpPr>
          <p:spPr>
            <a:xfrm>
              <a:off x="382043" y="2251235"/>
              <a:ext cx="2110688" cy="453718"/>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998" tIns="31999" rIns="31999" bIns="31999" numCol="1" spcCol="1270" anchor="t" anchorCtr="0">
              <a:spAutoFit/>
            </a:bodyPr>
            <a:lstStyle/>
            <a:p>
              <a:pPr defTabSz="1066595">
                <a:lnSpc>
                  <a:spcPct val="90000"/>
                </a:lnSpc>
                <a:spcBef>
                  <a:spcPct val="0"/>
                </a:spcBef>
                <a:spcAft>
                  <a:spcPct val="35000"/>
                </a:spcAft>
              </a:pPr>
              <a:endParaRPr lang="en-CA" sz="2745">
                <a:solidFill>
                  <a:schemeClr val="bg1"/>
                </a:solidFill>
                <a:latin typeface="Segoe UI Semilight"/>
              </a:endParaRPr>
            </a:p>
          </p:txBody>
        </p:sp>
        <p:cxnSp>
          <p:nvCxnSpPr>
            <p:cNvPr id="22" name="Straight Arrow Connector 21">
              <a:extLst>
                <a:ext uri="{FF2B5EF4-FFF2-40B4-BE49-F238E27FC236}">
                  <a16:creationId xmlns:a16="http://schemas.microsoft.com/office/drawing/2014/main" id="{563E8077-8A3F-4349-B4AE-0E06A3B48748}"/>
                </a:ext>
              </a:extLst>
            </p:cNvPr>
            <p:cNvCxnSpPr>
              <a:cxnSpLocks/>
            </p:cNvCxnSpPr>
            <p:nvPr/>
          </p:nvCxnSpPr>
          <p:spPr>
            <a:xfrm>
              <a:off x="0" y="1883481"/>
              <a:ext cx="3287210" cy="0"/>
            </a:xfrm>
            <a:prstGeom prst="straightConnector1">
              <a:avLst/>
            </a:prstGeom>
            <a:ln w="25400">
              <a:solidFill>
                <a:srgbClr val="D59DFF"/>
              </a:solidFill>
              <a:headEnd type="none"/>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750"/>
                                        <p:tgtEl>
                                          <p:spTgt spid="10"/>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008B56-5C46-4D03-B986-CA722AF5ABD7}"/>
              </a:ext>
            </a:extLst>
          </p:cNvPr>
          <p:cNvSpPr/>
          <p:nvPr/>
        </p:nvSpPr>
        <p:spPr bwMode="auto">
          <a:xfrm>
            <a:off x="4685648" y="4023360"/>
            <a:ext cx="5805568" cy="85953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AE573C0B-1DD7-4C4E-943B-D5117553E92A}"/>
              </a:ext>
            </a:extLst>
          </p:cNvPr>
          <p:cNvSpPr>
            <a:spLocks noGrp="1"/>
          </p:cNvSpPr>
          <p:nvPr>
            <p:ph type="body" sz="quarter" idx="10"/>
          </p:nvPr>
        </p:nvSpPr>
        <p:spPr>
          <a:xfrm>
            <a:off x="4938315" y="1534585"/>
            <a:ext cx="6669658" cy="3785652"/>
          </a:xfrm>
        </p:spPr>
        <p:txBody>
          <a:bodyPr/>
          <a:lstStyle/>
          <a:p>
            <a:r>
              <a:rPr lang="en-US"/>
              <a:t>1) Enable standalone apps</a:t>
            </a:r>
          </a:p>
          <a:p>
            <a:endParaRPr lang="en-US"/>
          </a:p>
          <a:p>
            <a:r>
              <a:rPr lang="en-US"/>
              <a:t>2) Enable app customizations / extensions</a:t>
            </a:r>
          </a:p>
          <a:p>
            <a:endParaRPr lang="en-US"/>
          </a:p>
          <a:p>
            <a:r>
              <a:rPr lang="en-US"/>
              <a:t>3) Enable an extension ecosystem</a:t>
            </a:r>
          </a:p>
          <a:p>
            <a:endParaRPr lang="en-US"/>
          </a:p>
        </p:txBody>
      </p:sp>
      <p:sp>
        <p:nvSpPr>
          <p:cNvPr id="3" name="Title 2">
            <a:extLst>
              <a:ext uri="{FF2B5EF4-FFF2-40B4-BE49-F238E27FC236}">
                <a16:creationId xmlns:a16="http://schemas.microsoft.com/office/drawing/2014/main" id="{9E5ACA30-7D14-44F2-8B16-0835FCCDF12A}"/>
              </a:ext>
            </a:extLst>
          </p:cNvPr>
          <p:cNvSpPr>
            <a:spLocks noGrp="1"/>
          </p:cNvSpPr>
          <p:nvPr>
            <p:ph type="title"/>
          </p:nvPr>
        </p:nvSpPr>
        <p:spPr>
          <a:xfrm>
            <a:off x="588263" y="2596417"/>
            <a:ext cx="3183637" cy="1661993"/>
          </a:xfrm>
        </p:spPr>
        <p:txBody>
          <a:bodyPr/>
          <a:lstStyle/>
          <a:p>
            <a:r>
              <a:rPr lang="en-US"/>
              <a:t>3 Ways to Embed and Integrate</a:t>
            </a:r>
          </a:p>
        </p:txBody>
      </p:sp>
    </p:spTree>
    <p:extLst>
      <p:ext uri="{BB962C8B-B14F-4D97-AF65-F5344CB8AC3E}">
        <p14:creationId xmlns:p14="http://schemas.microsoft.com/office/powerpoint/2010/main" val="265545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60AF25-D991-4B4E-84A4-E519A5D34B0A}"/>
              </a:ext>
            </a:extLst>
          </p:cNvPr>
          <p:cNvGrpSpPr/>
          <p:nvPr/>
        </p:nvGrpSpPr>
        <p:grpSpPr>
          <a:xfrm>
            <a:off x="964226" y="1359171"/>
            <a:ext cx="10263551" cy="4185119"/>
            <a:chOff x="964226" y="1890398"/>
            <a:chExt cx="10263551" cy="4185119"/>
          </a:xfrm>
        </p:grpSpPr>
        <p:sp>
          <p:nvSpPr>
            <p:cNvPr id="8" name="TextBox 7">
              <a:extLst>
                <a:ext uri="{FF2B5EF4-FFF2-40B4-BE49-F238E27FC236}">
                  <a16:creationId xmlns:a16="http://schemas.microsoft.com/office/drawing/2014/main" id="{091D2586-74AC-4D16-A575-497F1FF4B883}"/>
                </a:ext>
              </a:extLst>
            </p:cNvPr>
            <p:cNvSpPr txBox="1"/>
            <p:nvPr/>
          </p:nvSpPr>
          <p:spPr>
            <a:xfrm>
              <a:off x="964227" y="1930281"/>
              <a:ext cx="2862651" cy="2659574"/>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bold"/>
                  <a:ea typeface="+mn-ea"/>
                  <a:cs typeface="+mn-cs"/>
                </a:rPr>
                <a:t>Packaged applications</a:t>
              </a:r>
              <a:r>
                <a:rPr kumimoji="0" lang="en-US" sz="1961" b="0" i="0" u="none" strike="noStrike" kern="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a:t>
              </a:r>
              <a:br>
                <a:rPr kumimoji="0" lang="en-US" sz="1961" b="0" i="0" u="none" strike="noStrike" kern="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br>
              <a:r>
                <a:rPr kumimoji="0" lang="en-US" sz="1961" b="0" i="0" u="none" strike="noStrike" kern="0" cap="none" spc="0" normalizeH="0" baseline="0" noProof="0">
                  <a:ln>
                    <a:noFill/>
                  </a:ln>
                  <a:solidFill>
                    <a:srgbClr val="0078D7"/>
                  </a:solidFill>
                  <a:effectLst/>
                  <a:uLnTx/>
                  <a:uFillTx/>
                  <a:latin typeface="Segoe UI Semibold"/>
                  <a:ea typeface="+mn-ea"/>
                  <a:cs typeface="+mn-cs"/>
                </a:rPr>
                <a:t>are the fastest way </a:t>
              </a:r>
              <a:r>
                <a:rPr kumimoji="0" lang="en-US" sz="1961" b="0" i="0" u="none" strike="noStrike" kern="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to embrace the digital transformation: e.g. Office, Dynamics, Your-Applications</a:t>
              </a:r>
            </a:p>
          </p:txBody>
        </p:sp>
        <p:sp>
          <p:nvSpPr>
            <p:cNvPr id="9" name="TextBox 8">
              <a:extLst>
                <a:ext uri="{FF2B5EF4-FFF2-40B4-BE49-F238E27FC236}">
                  <a16:creationId xmlns:a16="http://schemas.microsoft.com/office/drawing/2014/main" id="{D1D6327C-D715-45D0-B252-54F4EA01C40F}"/>
                </a:ext>
              </a:extLst>
            </p:cNvPr>
            <p:cNvSpPr txBox="1"/>
            <p:nvPr/>
          </p:nvSpPr>
          <p:spPr>
            <a:xfrm>
              <a:off x="4664676" y="1930281"/>
              <a:ext cx="2862651" cy="2659574"/>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bold"/>
                  <a:ea typeface="+mn-ea"/>
                  <a:cs typeface="+mn-cs"/>
                </a:rPr>
                <a:t>But no application is exactly what you need: </a:t>
              </a:r>
              <a:r>
                <a:rPr kumimoji="0" lang="en-US" sz="1961" b="0" i="0" u="none" strike="noStrike" kern="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every business needs to customize these applications to fit their processes and industry</a:t>
              </a:r>
            </a:p>
          </p:txBody>
        </p:sp>
        <p:sp>
          <p:nvSpPr>
            <p:cNvPr id="10" name="TextBox 9">
              <a:extLst>
                <a:ext uri="{FF2B5EF4-FFF2-40B4-BE49-F238E27FC236}">
                  <a16:creationId xmlns:a16="http://schemas.microsoft.com/office/drawing/2014/main" id="{94149A7D-6AE1-4D2B-925B-144647A81E7A}"/>
                </a:ext>
              </a:extLst>
            </p:cNvPr>
            <p:cNvSpPr txBox="1"/>
            <p:nvPr/>
          </p:nvSpPr>
          <p:spPr>
            <a:xfrm>
              <a:off x="8365126" y="1930282"/>
              <a:ext cx="2862651" cy="2206951"/>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bold"/>
                  <a:ea typeface="+mn-ea"/>
                  <a:cs typeface="+mn-cs"/>
                </a:rPr>
                <a:t>And sometimes there is no “app for that:”</a:t>
              </a:r>
              <a:r>
                <a:rPr kumimoji="0" lang="en-US" sz="1961" b="0" i="0" u="none" strike="noStrike" kern="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businesses depend on creating bespoke applications for last mile</a:t>
              </a:r>
            </a:p>
          </p:txBody>
        </p:sp>
        <p:cxnSp>
          <p:nvCxnSpPr>
            <p:cNvPr id="11" name="Straight Connector 10">
              <a:extLst>
                <a:ext uri="{FF2B5EF4-FFF2-40B4-BE49-F238E27FC236}">
                  <a16:creationId xmlns:a16="http://schemas.microsoft.com/office/drawing/2014/main" id="{1375178A-547D-4A87-9A9F-1C8874132F03}"/>
                </a:ext>
              </a:extLst>
            </p:cNvPr>
            <p:cNvCxnSpPr/>
            <p:nvPr/>
          </p:nvCxnSpPr>
          <p:spPr>
            <a:xfrm>
              <a:off x="4245776" y="1890398"/>
              <a:ext cx="0" cy="3122667"/>
            </a:xfrm>
            <a:prstGeom prst="line">
              <a:avLst/>
            </a:prstGeom>
            <a:noFill/>
            <a:ln w="9525" cap="rnd" cmpd="sng" algn="ctr">
              <a:solidFill>
                <a:srgbClr val="2E2F2E">
                  <a:lumMod val="25000"/>
                  <a:lumOff val="75000"/>
                </a:srgbClr>
              </a:solidFill>
              <a:prstDash val="solid"/>
              <a:headEnd type="none"/>
              <a:tailEnd type="none"/>
            </a:ln>
            <a:effectLst/>
          </p:spPr>
        </p:cxnSp>
        <p:cxnSp>
          <p:nvCxnSpPr>
            <p:cNvPr id="12" name="Straight Connector 11">
              <a:extLst>
                <a:ext uri="{FF2B5EF4-FFF2-40B4-BE49-F238E27FC236}">
                  <a16:creationId xmlns:a16="http://schemas.microsoft.com/office/drawing/2014/main" id="{605F8E7E-80E1-4820-93D6-38152876960D}"/>
                </a:ext>
              </a:extLst>
            </p:cNvPr>
            <p:cNvCxnSpPr/>
            <p:nvPr/>
          </p:nvCxnSpPr>
          <p:spPr>
            <a:xfrm>
              <a:off x="7966773" y="1890398"/>
              <a:ext cx="0" cy="3122667"/>
            </a:xfrm>
            <a:prstGeom prst="line">
              <a:avLst/>
            </a:prstGeom>
            <a:noFill/>
            <a:ln w="9525" cap="rnd" cmpd="sng" algn="ctr">
              <a:solidFill>
                <a:srgbClr val="2E2F2E">
                  <a:lumMod val="25000"/>
                  <a:lumOff val="75000"/>
                </a:srgbClr>
              </a:solidFill>
              <a:prstDash val="solid"/>
              <a:headEnd type="none"/>
              <a:tailEnd type="none"/>
            </a:ln>
            <a:effectLst/>
          </p:spPr>
        </p:cxnSp>
        <p:sp>
          <p:nvSpPr>
            <p:cNvPr id="13" name="TextBox 12">
              <a:extLst>
                <a:ext uri="{FF2B5EF4-FFF2-40B4-BE49-F238E27FC236}">
                  <a16:creationId xmlns:a16="http://schemas.microsoft.com/office/drawing/2014/main" id="{43C5ACA2-7F8D-41C3-A415-76B016B52154}"/>
                </a:ext>
              </a:extLst>
            </p:cNvPr>
            <p:cNvSpPr txBox="1"/>
            <p:nvPr/>
          </p:nvSpPr>
          <p:spPr>
            <a:xfrm>
              <a:off x="964226" y="5419431"/>
              <a:ext cx="286265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Packaged apps</a:t>
              </a:r>
            </a:p>
          </p:txBody>
        </p:sp>
        <p:sp>
          <p:nvSpPr>
            <p:cNvPr id="17" name="TextBox 16">
              <a:extLst>
                <a:ext uri="{FF2B5EF4-FFF2-40B4-BE49-F238E27FC236}">
                  <a16:creationId xmlns:a16="http://schemas.microsoft.com/office/drawing/2014/main" id="{D703CCD9-91C2-4D81-85CB-42476D4D0905}"/>
                </a:ext>
              </a:extLst>
            </p:cNvPr>
            <p:cNvSpPr txBox="1"/>
            <p:nvPr/>
          </p:nvSpPr>
          <p:spPr>
            <a:xfrm>
              <a:off x="4006921" y="5447653"/>
              <a:ext cx="417130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Apps + customizations</a:t>
              </a:r>
            </a:p>
          </p:txBody>
        </p:sp>
        <p:sp>
          <p:nvSpPr>
            <p:cNvPr id="18" name="TextBox 17">
              <a:extLst>
                <a:ext uri="{FF2B5EF4-FFF2-40B4-BE49-F238E27FC236}">
                  <a16:creationId xmlns:a16="http://schemas.microsoft.com/office/drawing/2014/main" id="{B7C16447-D354-4CF8-9EB0-F560A1238EAD}"/>
                </a:ext>
              </a:extLst>
            </p:cNvPr>
            <p:cNvSpPr txBox="1"/>
            <p:nvPr/>
          </p:nvSpPr>
          <p:spPr>
            <a:xfrm>
              <a:off x="8365125" y="5419431"/>
              <a:ext cx="286265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 apps</a:t>
              </a:r>
            </a:p>
          </p:txBody>
        </p:sp>
      </p:grpSp>
      <p:sp>
        <p:nvSpPr>
          <p:cNvPr id="14" name="TextBox 13">
            <a:extLst>
              <a:ext uri="{FF2B5EF4-FFF2-40B4-BE49-F238E27FC236}">
                <a16:creationId xmlns:a16="http://schemas.microsoft.com/office/drawing/2014/main" id="{0CEE75FE-3D8D-4B84-8A05-688577D97751}"/>
              </a:ext>
            </a:extLst>
          </p:cNvPr>
          <p:cNvSpPr txBox="1"/>
          <p:nvPr/>
        </p:nvSpPr>
        <p:spPr>
          <a:xfrm>
            <a:off x="964226" y="5454233"/>
            <a:ext cx="2862651"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Pro-developer</a:t>
            </a:r>
            <a:br>
              <a:rPr kumimoji="0" lang="en-US" sz="180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US" sz="180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platform</a:t>
            </a:r>
          </a:p>
        </p:txBody>
      </p:sp>
      <p:sp>
        <p:nvSpPr>
          <p:cNvPr id="15" name="TextBox 14">
            <a:extLst>
              <a:ext uri="{FF2B5EF4-FFF2-40B4-BE49-F238E27FC236}">
                <a16:creationId xmlns:a16="http://schemas.microsoft.com/office/drawing/2014/main" id="{E76A1F04-1A21-44C5-AC09-387B73202882}"/>
              </a:ext>
            </a:extLst>
          </p:cNvPr>
          <p:cNvSpPr txBox="1"/>
          <p:nvPr/>
        </p:nvSpPr>
        <p:spPr>
          <a:xfrm>
            <a:off x="8278328" y="5454233"/>
            <a:ext cx="2862651"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Low-code</a:t>
            </a:r>
            <a:br>
              <a:rPr kumimoji="0" lang="en-US" sz="180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US" sz="180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platform</a:t>
            </a:r>
          </a:p>
        </p:txBody>
      </p:sp>
      <p:cxnSp>
        <p:nvCxnSpPr>
          <p:cNvPr id="16" name="Straight Connector 15">
            <a:extLst>
              <a:ext uri="{FF2B5EF4-FFF2-40B4-BE49-F238E27FC236}">
                <a16:creationId xmlns:a16="http://schemas.microsoft.com/office/drawing/2014/main" id="{1E40F477-92A3-4891-89C9-881276478FDD}"/>
              </a:ext>
            </a:extLst>
          </p:cNvPr>
          <p:cNvCxnSpPr>
            <a:cxnSpLocks/>
          </p:cNvCxnSpPr>
          <p:nvPr/>
        </p:nvCxnSpPr>
        <p:spPr>
          <a:xfrm>
            <a:off x="3638219" y="5830027"/>
            <a:ext cx="5029330" cy="0"/>
          </a:xfrm>
          <a:prstGeom prst="line">
            <a:avLst/>
          </a:prstGeom>
          <a:ln w="28575"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3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703008-06D6-46DB-85C5-740F90DC030A}"/>
              </a:ext>
            </a:extLst>
          </p:cNvPr>
          <p:cNvSpPr>
            <a:spLocks noChangeArrowheads="1"/>
          </p:cNvSpPr>
          <p:nvPr/>
        </p:nvSpPr>
        <p:spPr bwMode="auto">
          <a:xfrm>
            <a:off x="1155032" y="763145"/>
            <a:ext cx="17205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206363F7-6E15-4942-852E-E92586310A5C}"/>
              </a:ext>
            </a:extLst>
          </p:cNvPr>
          <p:cNvSpPr txBox="1"/>
          <p:nvPr/>
        </p:nvSpPr>
        <p:spPr>
          <a:xfrm>
            <a:off x="2934791" y="1157437"/>
            <a:ext cx="2368732"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Making Workflow</a:t>
            </a:r>
            <a:endParaRPr lang="en-US" sz="2000">
              <a:latin typeface="+mj-lt"/>
            </a:endParaRPr>
          </a:p>
        </p:txBody>
      </p:sp>
      <p:sp>
        <p:nvSpPr>
          <p:cNvPr id="6" name="TextBox 5">
            <a:extLst>
              <a:ext uri="{FF2B5EF4-FFF2-40B4-BE49-F238E27FC236}">
                <a16:creationId xmlns:a16="http://schemas.microsoft.com/office/drawing/2014/main" id="{34BE2ECE-5A44-9146-87DC-359D800CDD25}"/>
              </a:ext>
            </a:extLst>
          </p:cNvPr>
          <p:cNvSpPr txBox="1"/>
          <p:nvPr/>
        </p:nvSpPr>
        <p:spPr>
          <a:xfrm>
            <a:off x="8031096" y="1157437"/>
            <a:ext cx="2368732"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App Usage</a:t>
            </a:r>
            <a:endParaRPr lang="en-US" sz="2000">
              <a:latin typeface="+mj-lt"/>
            </a:endParaRPr>
          </a:p>
        </p:txBody>
      </p:sp>
      <p:sp>
        <p:nvSpPr>
          <p:cNvPr id="10" name="Rectangle 9">
            <a:extLst>
              <a:ext uri="{FF2B5EF4-FFF2-40B4-BE49-F238E27FC236}">
                <a16:creationId xmlns:a16="http://schemas.microsoft.com/office/drawing/2014/main" id="{41A417F3-4A66-6245-A648-DD75FB3A7A21}"/>
              </a:ext>
            </a:extLst>
          </p:cNvPr>
          <p:cNvSpPr/>
          <p:nvPr/>
        </p:nvSpPr>
        <p:spPr>
          <a:xfrm>
            <a:off x="5797023" y="1700369"/>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sp>
        <p:nvSpPr>
          <p:cNvPr id="11" name="Rectangle 10">
            <a:extLst>
              <a:ext uri="{FF2B5EF4-FFF2-40B4-BE49-F238E27FC236}">
                <a16:creationId xmlns:a16="http://schemas.microsoft.com/office/drawing/2014/main" id="{AB75AE6D-B7D7-6644-9C8E-259E4D979C50}"/>
              </a:ext>
            </a:extLst>
          </p:cNvPr>
          <p:cNvSpPr/>
          <p:nvPr/>
        </p:nvSpPr>
        <p:spPr>
          <a:xfrm>
            <a:off x="3911473" y="6306350"/>
            <a:ext cx="1193181" cy="384061"/>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a:t>
            </a:r>
          </a:p>
          <a:p>
            <a:pPr algn="ctr"/>
            <a:r>
              <a:rPr lang="en-US" sz="1000"/>
              <a:t>Customers</a:t>
            </a:r>
          </a:p>
        </p:txBody>
      </p:sp>
      <p:sp>
        <p:nvSpPr>
          <p:cNvPr id="12" name="Rectangle 11">
            <a:extLst>
              <a:ext uri="{FF2B5EF4-FFF2-40B4-BE49-F238E27FC236}">
                <a16:creationId xmlns:a16="http://schemas.microsoft.com/office/drawing/2014/main" id="{E9D8FF53-95B4-5542-A4B2-087BA4B15D25}"/>
              </a:ext>
            </a:extLst>
          </p:cNvPr>
          <p:cNvSpPr/>
          <p:nvPr/>
        </p:nvSpPr>
        <p:spPr>
          <a:xfrm>
            <a:off x="8142491" y="3364140"/>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Connectors</a:t>
            </a:r>
          </a:p>
        </p:txBody>
      </p:sp>
      <p:sp>
        <p:nvSpPr>
          <p:cNvPr id="13" name="Rectangle 12">
            <a:extLst>
              <a:ext uri="{FF2B5EF4-FFF2-40B4-BE49-F238E27FC236}">
                <a16:creationId xmlns:a16="http://schemas.microsoft.com/office/drawing/2014/main" id="{222EE671-2F48-B941-8FEF-D9BE52A79280}"/>
              </a:ext>
            </a:extLst>
          </p:cNvPr>
          <p:cNvSpPr/>
          <p:nvPr/>
        </p:nvSpPr>
        <p:spPr>
          <a:xfrm>
            <a:off x="8165307" y="5027911"/>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4" name="Rectangle 13">
            <a:extLst>
              <a:ext uri="{FF2B5EF4-FFF2-40B4-BE49-F238E27FC236}">
                <a16:creationId xmlns:a16="http://schemas.microsoft.com/office/drawing/2014/main" id="{C761CA3C-E6E4-874F-908E-5A27BF343AFA}"/>
              </a:ext>
            </a:extLst>
          </p:cNvPr>
          <p:cNvSpPr/>
          <p:nvPr/>
        </p:nvSpPr>
        <p:spPr>
          <a:xfrm>
            <a:off x="2412610" y="5027911"/>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5" name="Rectangle 14">
            <a:extLst>
              <a:ext uri="{FF2B5EF4-FFF2-40B4-BE49-F238E27FC236}">
                <a16:creationId xmlns:a16="http://schemas.microsoft.com/office/drawing/2014/main" id="{4DF9CE88-6491-944E-AABC-329B3CEBADC8}"/>
              </a:ext>
            </a:extLst>
          </p:cNvPr>
          <p:cNvSpPr/>
          <p:nvPr/>
        </p:nvSpPr>
        <p:spPr>
          <a:xfrm>
            <a:off x="2404750" y="3364140"/>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a:t>
            </a:r>
          </a:p>
        </p:txBody>
      </p:sp>
      <p:sp>
        <p:nvSpPr>
          <p:cNvPr id="16" name="Rectangle 15">
            <a:extLst>
              <a:ext uri="{FF2B5EF4-FFF2-40B4-BE49-F238E27FC236}">
                <a16:creationId xmlns:a16="http://schemas.microsoft.com/office/drawing/2014/main" id="{9459CED2-364E-7D48-AFDB-F5A6ABED5149}"/>
              </a:ext>
            </a:extLst>
          </p:cNvPr>
          <p:cNvSpPr/>
          <p:nvPr/>
        </p:nvSpPr>
        <p:spPr>
          <a:xfrm>
            <a:off x="1174601" y="1700369"/>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Host Application</a:t>
            </a:r>
          </a:p>
        </p:txBody>
      </p:sp>
      <p:sp>
        <p:nvSpPr>
          <p:cNvPr id="17" name="Rectangle 16">
            <a:extLst>
              <a:ext uri="{FF2B5EF4-FFF2-40B4-BE49-F238E27FC236}">
                <a16:creationId xmlns:a16="http://schemas.microsoft.com/office/drawing/2014/main" id="{6B573771-E483-B941-BB29-E6DC8FB39F74}"/>
              </a:ext>
            </a:extLst>
          </p:cNvPr>
          <p:cNvSpPr/>
          <p:nvPr/>
        </p:nvSpPr>
        <p:spPr>
          <a:xfrm>
            <a:off x="1302735" y="6306350"/>
            <a:ext cx="1193181" cy="38406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 Developers</a:t>
            </a:r>
          </a:p>
        </p:txBody>
      </p:sp>
      <p:sp>
        <p:nvSpPr>
          <p:cNvPr id="18" name="Rectangle 17">
            <a:extLst>
              <a:ext uri="{FF2B5EF4-FFF2-40B4-BE49-F238E27FC236}">
                <a16:creationId xmlns:a16="http://schemas.microsoft.com/office/drawing/2014/main" id="{FF0BCB00-1046-F242-BD64-8F66051BCD04}"/>
              </a:ext>
            </a:extLst>
          </p:cNvPr>
          <p:cNvSpPr/>
          <p:nvPr/>
        </p:nvSpPr>
        <p:spPr>
          <a:xfrm>
            <a:off x="3485812" y="1700369"/>
            <a:ext cx="1193181" cy="81403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PowerApps</a:t>
            </a:r>
          </a:p>
          <a:p>
            <a:pPr algn="ctr"/>
            <a:r>
              <a:rPr lang="en-US" sz="1200">
                <a:solidFill>
                  <a:schemeClr val="bg1"/>
                </a:solidFill>
              </a:rPr>
              <a:t>Studio</a:t>
            </a:r>
          </a:p>
        </p:txBody>
      </p:sp>
      <p:sp>
        <p:nvSpPr>
          <p:cNvPr id="19" name="Rectangle 18">
            <a:extLst>
              <a:ext uri="{FF2B5EF4-FFF2-40B4-BE49-F238E27FC236}">
                <a16:creationId xmlns:a16="http://schemas.microsoft.com/office/drawing/2014/main" id="{4FF658F9-B918-1F4A-8C27-D6A0F57BC137}"/>
              </a:ext>
            </a:extLst>
          </p:cNvPr>
          <p:cNvSpPr/>
          <p:nvPr/>
        </p:nvSpPr>
        <p:spPr>
          <a:xfrm>
            <a:off x="2587864" y="6317798"/>
            <a:ext cx="1193181" cy="372613"/>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Built by </a:t>
            </a:r>
            <a:br>
              <a:rPr lang="en-US" sz="1000">
                <a:solidFill>
                  <a:schemeClr val="bg1"/>
                </a:solidFill>
              </a:rPr>
            </a:br>
            <a:r>
              <a:rPr lang="en-US" sz="1000">
                <a:solidFill>
                  <a:schemeClr val="bg1"/>
                </a:solidFill>
              </a:rPr>
              <a:t>Microsoft</a:t>
            </a:r>
          </a:p>
        </p:txBody>
      </p:sp>
      <p:cxnSp>
        <p:nvCxnSpPr>
          <p:cNvPr id="21" name="Straight Connector 20">
            <a:extLst>
              <a:ext uri="{FF2B5EF4-FFF2-40B4-BE49-F238E27FC236}">
                <a16:creationId xmlns:a16="http://schemas.microsoft.com/office/drawing/2014/main" id="{7AD9386A-036A-1742-AC2B-3ABA5801BB14}"/>
              </a:ext>
            </a:extLst>
          </p:cNvPr>
          <p:cNvCxnSpPr>
            <a:cxnSpLocks/>
          </p:cNvCxnSpPr>
          <p:nvPr/>
        </p:nvCxnSpPr>
        <p:spPr>
          <a:xfrm flipV="1">
            <a:off x="2438994" y="2135574"/>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EC2DB47-5532-B14D-9545-8AB09ED5B945}"/>
              </a:ext>
            </a:extLst>
          </p:cNvPr>
          <p:cNvCxnSpPr>
            <a:cxnSpLocks/>
          </p:cNvCxnSpPr>
          <p:nvPr/>
        </p:nvCxnSpPr>
        <p:spPr>
          <a:xfrm flipV="1">
            <a:off x="3009200" y="4193565"/>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9DD254F-9FD9-7343-A626-8638D55363E8}"/>
              </a:ext>
            </a:extLst>
          </p:cNvPr>
          <p:cNvCxnSpPr>
            <a:cxnSpLocks/>
          </p:cNvCxnSpPr>
          <p:nvPr/>
        </p:nvCxnSpPr>
        <p:spPr>
          <a:xfrm flipV="1">
            <a:off x="4090265" y="2532038"/>
            <a:ext cx="0" cy="428659"/>
          </a:xfrm>
          <a:prstGeom prst="line">
            <a:avLst/>
          </a:prstGeom>
          <a:ln>
            <a:headEnd type="none" w="lg" len="med"/>
            <a:tailEnd type="triangl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CAF186B-1F71-8640-A826-6E8676E66576}"/>
              </a:ext>
            </a:extLst>
          </p:cNvPr>
          <p:cNvCxnSpPr>
            <a:cxnSpLocks/>
          </p:cNvCxnSpPr>
          <p:nvPr/>
        </p:nvCxnSpPr>
        <p:spPr>
          <a:xfrm flipV="1">
            <a:off x="8757042" y="4193565"/>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C82F242-8004-AA4B-BDC5-6E05C1765B31}"/>
              </a:ext>
            </a:extLst>
          </p:cNvPr>
          <p:cNvCxnSpPr>
            <a:cxnSpLocks/>
          </p:cNvCxnSpPr>
          <p:nvPr/>
        </p:nvCxnSpPr>
        <p:spPr>
          <a:xfrm flipV="1">
            <a:off x="4758447" y="2146725"/>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9FB04FE-5681-DE49-A5B6-8EEB669CC97A}"/>
              </a:ext>
            </a:extLst>
          </p:cNvPr>
          <p:cNvCxnSpPr>
            <a:cxnSpLocks/>
          </p:cNvCxnSpPr>
          <p:nvPr/>
        </p:nvCxnSpPr>
        <p:spPr>
          <a:xfrm flipV="1">
            <a:off x="7482089" y="1651284"/>
            <a:ext cx="0" cy="444593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2F15A8B-2CF9-3746-8130-27ED1515967E}"/>
              </a:ext>
            </a:extLst>
          </p:cNvPr>
          <p:cNvSpPr txBox="1"/>
          <p:nvPr/>
        </p:nvSpPr>
        <p:spPr>
          <a:xfrm>
            <a:off x="2367782" y="1816474"/>
            <a:ext cx="1118030" cy="261610"/>
          </a:xfrm>
          <a:prstGeom prst="rect">
            <a:avLst/>
          </a:prstGeom>
          <a:noFill/>
        </p:spPr>
        <p:txBody>
          <a:bodyPr wrap="square" rtlCol="0">
            <a:spAutoFit/>
          </a:bodyPr>
          <a:lstStyle/>
          <a:p>
            <a:pPr algn="ctr"/>
            <a:r>
              <a:rPr lang="en-US" sz="1100"/>
              <a:t>1.) Launch</a:t>
            </a:r>
          </a:p>
        </p:txBody>
      </p:sp>
      <p:sp>
        <p:nvSpPr>
          <p:cNvPr id="37" name="TextBox 36">
            <a:extLst>
              <a:ext uri="{FF2B5EF4-FFF2-40B4-BE49-F238E27FC236}">
                <a16:creationId xmlns:a16="http://schemas.microsoft.com/office/drawing/2014/main" id="{412B1EA7-C851-9E41-B91F-4FF4BD78E38A}"/>
              </a:ext>
            </a:extLst>
          </p:cNvPr>
          <p:cNvSpPr txBox="1"/>
          <p:nvPr/>
        </p:nvSpPr>
        <p:spPr>
          <a:xfrm>
            <a:off x="1572581" y="2944589"/>
            <a:ext cx="1193181" cy="430887"/>
          </a:xfrm>
          <a:prstGeom prst="rect">
            <a:avLst/>
          </a:prstGeom>
          <a:noFill/>
        </p:spPr>
        <p:txBody>
          <a:bodyPr wrap="square" rtlCol="0">
            <a:spAutoFit/>
          </a:bodyPr>
          <a:lstStyle/>
          <a:p>
            <a:r>
              <a:rPr lang="en-US" sz="1100"/>
              <a:t>2.) Add</a:t>
            </a:r>
          </a:p>
          <a:p>
            <a:r>
              <a:rPr lang="en-US" sz="1100"/>
              <a:t>     Connector</a:t>
            </a:r>
          </a:p>
        </p:txBody>
      </p:sp>
      <p:sp>
        <p:nvSpPr>
          <p:cNvPr id="38" name="TextBox 37">
            <a:extLst>
              <a:ext uri="{FF2B5EF4-FFF2-40B4-BE49-F238E27FC236}">
                <a16:creationId xmlns:a16="http://schemas.microsoft.com/office/drawing/2014/main" id="{78AC7633-5595-5B48-A0CF-1E1D1B1B1EEA}"/>
              </a:ext>
            </a:extLst>
          </p:cNvPr>
          <p:cNvSpPr txBox="1"/>
          <p:nvPr/>
        </p:nvSpPr>
        <p:spPr>
          <a:xfrm>
            <a:off x="4686853" y="1825193"/>
            <a:ext cx="1110170" cy="261610"/>
          </a:xfrm>
          <a:prstGeom prst="rect">
            <a:avLst/>
          </a:prstGeom>
          <a:noFill/>
        </p:spPr>
        <p:txBody>
          <a:bodyPr wrap="square" rtlCol="0">
            <a:spAutoFit/>
          </a:bodyPr>
          <a:lstStyle/>
          <a:p>
            <a:pPr algn="ctr"/>
            <a:r>
              <a:rPr lang="en-US" sz="1100"/>
              <a:t>4.) Build App</a:t>
            </a:r>
          </a:p>
        </p:txBody>
      </p:sp>
      <p:sp>
        <p:nvSpPr>
          <p:cNvPr id="39" name="TextBox 38">
            <a:extLst>
              <a:ext uri="{FF2B5EF4-FFF2-40B4-BE49-F238E27FC236}">
                <a16:creationId xmlns:a16="http://schemas.microsoft.com/office/drawing/2014/main" id="{EB5294F0-5EE4-4242-9CA0-3B35187B52BC}"/>
              </a:ext>
            </a:extLst>
          </p:cNvPr>
          <p:cNvSpPr txBox="1"/>
          <p:nvPr/>
        </p:nvSpPr>
        <p:spPr>
          <a:xfrm>
            <a:off x="1176430" y="6052129"/>
            <a:ext cx="1798066" cy="261610"/>
          </a:xfrm>
          <a:prstGeom prst="rect">
            <a:avLst/>
          </a:prstGeom>
          <a:noFill/>
        </p:spPr>
        <p:txBody>
          <a:bodyPr wrap="square" rtlCol="0">
            <a:spAutoFit/>
          </a:bodyPr>
          <a:lstStyle/>
          <a:p>
            <a:r>
              <a:rPr lang="en-US" sz="1100"/>
              <a:t>Legend:</a:t>
            </a:r>
          </a:p>
        </p:txBody>
      </p:sp>
      <p:grpSp>
        <p:nvGrpSpPr>
          <p:cNvPr id="22" name="Group 21">
            <a:extLst>
              <a:ext uri="{FF2B5EF4-FFF2-40B4-BE49-F238E27FC236}">
                <a16:creationId xmlns:a16="http://schemas.microsoft.com/office/drawing/2014/main" id="{8A283850-7D9A-2945-A718-D2B8272B4235}"/>
              </a:ext>
            </a:extLst>
          </p:cNvPr>
          <p:cNvGrpSpPr/>
          <p:nvPr/>
        </p:nvGrpSpPr>
        <p:grpSpPr>
          <a:xfrm>
            <a:off x="3031502" y="2965169"/>
            <a:ext cx="2270019" cy="398965"/>
            <a:chOff x="3031502" y="2677740"/>
            <a:chExt cx="2270019" cy="398965"/>
          </a:xfrm>
        </p:grpSpPr>
        <p:cxnSp>
          <p:nvCxnSpPr>
            <p:cNvPr id="34" name="Straight Connector 33">
              <a:extLst>
                <a:ext uri="{FF2B5EF4-FFF2-40B4-BE49-F238E27FC236}">
                  <a16:creationId xmlns:a16="http://schemas.microsoft.com/office/drawing/2014/main" id="{35031A37-F37B-0840-A71A-1A3E0908D23B}"/>
                </a:ext>
              </a:extLst>
            </p:cNvPr>
            <p:cNvCxnSpPr>
              <a:cxnSpLocks/>
            </p:cNvCxnSpPr>
            <p:nvPr/>
          </p:nvCxnSpPr>
          <p:spPr>
            <a:xfrm flipV="1">
              <a:off x="3031502" y="2686727"/>
              <a:ext cx="0" cy="389978"/>
            </a:xfrm>
            <a:prstGeom prst="line">
              <a:avLst/>
            </a:prstGeom>
            <a:ln>
              <a:headEnd type="triangle" w="lg" len="med"/>
              <a:tailEnd type="none" w="lg"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EA3A77F-5A59-1541-80B7-2CAC7CB96A75}"/>
                </a:ext>
              </a:extLst>
            </p:cNvPr>
            <p:cNvCxnSpPr>
              <a:cxnSpLocks/>
            </p:cNvCxnSpPr>
            <p:nvPr/>
          </p:nvCxnSpPr>
          <p:spPr>
            <a:xfrm flipV="1">
              <a:off x="5287771" y="2677740"/>
              <a:ext cx="0" cy="389978"/>
            </a:xfrm>
            <a:prstGeom prst="line">
              <a:avLst/>
            </a:prstGeom>
            <a:ln>
              <a:headEnd type="triangl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D1D5F91-EB65-7940-9590-513574BDB014}"/>
                </a:ext>
              </a:extLst>
            </p:cNvPr>
            <p:cNvCxnSpPr>
              <a:cxnSpLocks/>
            </p:cNvCxnSpPr>
            <p:nvPr/>
          </p:nvCxnSpPr>
          <p:spPr>
            <a:xfrm>
              <a:off x="3031723" y="2678413"/>
              <a:ext cx="2269798" cy="8314"/>
            </a:xfrm>
            <a:prstGeom prst="line">
              <a:avLst/>
            </a:prstGeom>
            <a:ln>
              <a:tailEnd type="none" w="lg" len="med"/>
            </a:ln>
          </p:spPr>
          <p:style>
            <a:lnRef idx="1">
              <a:schemeClr val="dk1"/>
            </a:lnRef>
            <a:fillRef idx="0">
              <a:schemeClr val="dk1"/>
            </a:fillRef>
            <a:effectRef idx="0">
              <a:schemeClr val="dk1"/>
            </a:effectRef>
            <a:fontRef idx="minor">
              <a:schemeClr val="tx1"/>
            </a:fontRef>
          </p:style>
        </p:cxnSp>
      </p:grpSp>
      <p:sp>
        <p:nvSpPr>
          <p:cNvPr id="41" name="Rectangle 40">
            <a:extLst>
              <a:ext uri="{FF2B5EF4-FFF2-40B4-BE49-F238E27FC236}">
                <a16:creationId xmlns:a16="http://schemas.microsoft.com/office/drawing/2014/main" id="{C11BA1CA-6554-4D4F-892A-30F8DC480AB6}"/>
              </a:ext>
            </a:extLst>
          </p:cNvPr>
          <p:cNvSpPr/>
          <p:nvPr/>
        </p:nvSpPr>
        <p:spPr>
          <a:xfrm>
            <a:off x="4686853" y="3364140"/>
            <a:ext cx="1193181" cy="814039"/>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Other Connectors</a:t>
            </a:r>
          </a:p>
        </p:txBody>
      </p:sp>
      <p:sp>
        <p:nvSpPr>
          <p:cNvPr id="42" name="TextBox 41">
            <a:extLst>
              <a:ext uri="{FF2B5EF4-FFF2-40B4-BE49-F238E27FC236}">
                <a16:creationId xmlns:a16="http://schemas.microsoft.com/office/drawing/2014/main" id="{53AF891E-A318-2242-A7B5-21BE9D722622}"/>
              </a:ext>
            </a:extLst>
          </p:cNvPr>
          <p:cNvSpPr txBox="1"/>
          <p:nvPr/>
        </p:nvSpPr>
        <p:spPr>
          <a:xfrm>
            <a:off x="5418062" y="2944589"/>
            <a:ext cx="1798066" cy="430887"/>
          </a:xfrm>
          <a:prstGeom prst="rect">
            <a:avLst/>
          </a:prstGeom>
          <a:noFill/>
        </p:spPr>
        <p:txBody>
          <a:bodyPr wrap="square" rtlCol="0">
            <a:spAutoFit/>
          </a:bodyPr>
          <a:lstStyle/>
          <a:p>
            <a:r>
              <a:rPr lang="en-US" sz="1100"/>
              <a:t>3.) Add Other </a:t>
            </a:r>
          </a:p>
          <a:p>
            <a:r>
              <a:rPr lang="en-US" sz="1100"/>
              <a:t>     Connectors</a:t>
            </a:r>
          </a:p>
        </p:txBody>
      </p:sp>
      <p:sp>
        <p:nvSpPr>
          <p:cNvPr id="43" name="Rectangle 42">
            <a:extLst>
              <a:ext uri="{FF2B5EF4-FFF2-40B4-BE49-F238E27FC236}">
                <a16:creationId xmlns:a16="http://schemas.microsoft.com/office/drawing/2014/main" id="{4F90E58B-BF44-D148-9824-E3D25247DBEF}"/>
              </a:ext>
            </a:extLst>
          </p:cNvPr>
          <p:cNvSpPr/>
          <p:nvPr/>
        </p:nvSpPr>
        <p:spPr>
          <a:xfrm>
            <a:off x="5167229" y="6306350"/>
            <a:ext cx="1193181" cy="384061"/>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a:t>
            </a:r>
            <a:br>
              <a:rPr lang="en-US" sz="1000"/>
            </a:br>
            <a:r>
              <a:rPr lang="en-US" sz="1000"/>
              <a:t>Others</a:t>
            </a:r>
          </a:p>
        </p:txBody>
      </p:sp>
      <p:sp>
        <p:nvSpPr>
          <p:cNvPr id="44" name="Rectangle 43">
            <a:extLst>
              <a:ext uri="{FF2B5EF4-FFF2-40B4-BE49-F238E27FC236}">
                <a16:creationId xmlns:a16="http://schemas.microsoft.com/office/drawing/2014/main" id="{B01B033D-63D2-D446-BFBB-66D9048DD2C6}"/>
              </a:ext>
            </a:extLst>
          </p:cNvPr>
          <p:cNvSpPr/>
          <p:nvPr/>
        </p:nvSpPr>
        <p:spPr>
          <a:xfrm>
            <a:off x="7837567" y="1557547"/>
            <a:ext cx="1838949" cy="139561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 rtlCol="0" anchor="t" anchorCtr="0"/>
          <a:lstStyle/>
          <a:p>
            <a:pPr algn="ctr"/>
            <a:r>
              <a:rPr lang="en-US" sz="1200"/>
              <a:t>Host Application</a:t>
            </a:r>
          </a:p>
        </p:txBody>
      </p:sp>
      <p:sp>
        <p:nvSpPr>
          <p:cNvPr id="8" name="Rectangle 7">
            <a:extLst>
              <a:ext uri="{FF2B5EF4-FFF2-40B4-BE49-F238E27FC236}">
                <a16:creationId xmlns:a16="http://schemas.microsoft.com/office/drawing/2014/main" id="{ACCC75F2-C58D-4C42-82F0-FA8DCC8B3BF5}"/>
              </a:ext>
            </a:extLst>
          </p:cNvPr>
          <p:cNvSpPr/>
          <p:nvPr/>
        </p:nvSpPr>
        <p:spPr>
          <a:xfrm>
            <a:off x="8134714" y="1898733"/>
            <a:ext cx="1193181" cy="81403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cxnSp>
        <p:nvCxnSpPr>
          <p:cNvPr id="29" name="Straight Connector 28">
            <a:extLst>
              <a:ext uri="{FF2B5EF4-FFF2-40B4-BE49-F238E27FC236}">
                <a16:creationId xmlns:a16="http://schemas.microsoft.com/office/drawing/2014/main" id="{375B2C1D-F572-9D47-9D5A-8B91BD4B9AB8}"/>
              </a:ext>
            </a:extLst>
          </p:cNvPr>
          <p:cNvCxnSpPr>
            <a:cxnSpLocks/>
          </p:cNvCxnSpPr>
          <p:nvPr/>
        </p:nvCxnSpPr>
        <p:spPr>
          <a:xfrm flipH="1" flipV="1">
            <a:off x="8757041" y="2712772"/>
            <a:ext cx="1" cy="629901"/>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45" name="Title 8">
            <a:extLst>
              <a:ext uri="{FF2B5EF4-FFF2-40B4-BE49-F238E27FC236}">
                <a16:creationId xmlns:a16="http://schemas.microsoft.com/office/drawing/2014/main" id="{2446492C-850E-4775-961F-D2C31C2F3FBE}"/>
              </a:ext>
            </a:extLst>
          </p:cNvPr>
          <p:cNvSpPr txBox="1">
            <a:spLocks/>
          </p:cNvSpPr>
          <p:nvPr/>
        </p:nvSpPr>
        <p:spPr>
          <a:xfrm>
            <a:off x="588262" y="457200"/>
            <a:ext cx="1160373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Enabling Makers to customize and extend your app </a:t>
            </a:r>
          </a:p>
        </p:txBody>
      </p:sp>
    </p:spTree>
    <p:extLst>
      <p:ext uri="{BB962C8B-B14F-4D97-AF65-F5344CB8AC3E}">
        <p14:creationId xmlns:p14="http://schemas.microsoft.com/office/powerpoint/2010/main" val="1820394045"/>
      </p:ext>
    </p:extLst>
  </p:cSld>
  <p:clrMapOvr>
    <a:masterClrMapping/>
  </p:clrMapOvr>
  <p:transition>
    <p:fade/>
  </p:transition>
</p:sld>
</file>

<file path=ppt/slides/slide31.xml><?xml version="1.0" encoding="utf-8"?>
<p:sld xmlns:a16="http://schemas.microsoft.com/office/drawing/2014/main" xmlns:a14="http://schemas.microsoft.com/office/drawing/2010/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D703008-06D6-46DB-85C5-740F90DC030A}"/>
              </a:ext>
            </a:extLst>
          </p:cNvPr>
          <p:cNvSpPr>
            <a:spLocks noChangeArrowheads="1"/>
          </p:cNvSpPr>
          <p:nvPr/>
        </p:nvSpPr>
        <p:spPr bwMode="auto">
          <a:xfrm>
            <a:off x="1155032" y="763145"/>
            <a:ext cx="172055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206363F7-6E15-4942-852E-E92586310A5C}"/>
              </a:ext>
            </a:extLst>
          </p:cNvPr>
          <p:cNvSpPr txBox="1"/>
          <p:nvPr/>
        </p:nvSpPr>
        <p:spPr>
          <a:xfrm>
            <a:off x="2934791" y="1157436"/>
            <a:ext cx="2368732"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Making Workflow</a:t>
            </a:r>
            <a:endParaRPr lang="en-US" sz="2000">
              <a:latin typeface="+mj-lt"/>
            </a:endParaRPr>
          </a:p>
        </p:txBody>
      </p:sp>
      <p:sp>
        <p:nvSpPr>
          <p:cNvPr id="6" name="TextBox 5">
            <a:extLst>
              <a:ext uri="{FF2B5EF4-FFF2-40B4-BE49-F238E27FC236}">
                <a16:creationId xmlns:a16="http://schemas.microsoft.com/office/drawing/2014/main" id="{34BE2ECE-5A44-9146-87DC-359D800CDD25}"/>
              </a:ext>
            </a:extLst>
          </p:cNvPr>
          <p:cNvSpPr txBox="1"/>
          <p:nvPr/>
        </p:nvSpPr>
        <p:spPr>
          <a:xfrm>
            <a:off x="8031096" y="1157436"/>
            <a:ext cx="1514120" cy="400110"/>
          </a:xfrm>
          <a:prstGeom prst="rect">
            <a:avLst/>
          </a:prstGeom>
          <a:noFill/>
        </p:spPr>
        <p:txBody>
          <a:bodyPr wrap="square" rtlCol="0">
            <a:spAutoFit/>
          </a:bodyPr>
          <a:lstStyle/>
          <a:p>
            <a:r>
              <a:rPr lang="en-US" sz="2000" b="1">
                <a:latin typeface="+mj-lt"/>
                <a:ea typeface="Yu Gothic Light" panose="020B0300000000000000" pitchFamily="34" charset="-128"/>
                <a:cs typeface="Times New Roman" panose="02020603050405020304" pitchFamily="18" charset="0"/>
              </a:rPr>
              <a:t>App Usage</a:t>
            </a:r>
            <a:endParaRPr lang="en-US" sz="2000">
              <a:latin typeface="+mj-lt"/>
            </a:endParaRPr>
          </a:p>
        </p:txBody>
      </p:sp>
      <p:sp>
        <p:nvSpPr>
          <p:cNvPr id="10" name="Rectangle 9">
            <a:extLst>
              <a:ext uri="{FF2B5EF4-FFF2-40B4-BE49-F238E27FC236}">
                <a16:creationId xmlns:a16="http://schemas.microsoft.com/office/drawing/2014/main" id="{41A417F3-4A66-6245-A648-DD75FB3A7A21}"/>
              </a:ext>
            </a:extLst>
          </p:cNvPr>
          <p:cNvSpPr/>
          <p:nvPr/>
        </p:nvSpPr>
        <p:spPr>
          <a:xfrm>
            <a:off x="5797023" y="1700368"/>
            <a:ext cx="1193181" cy="814039"/>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sp>
        <p:nvSpPr>
          <p:cNvPr id="11" name="Rectangle 10">
            <a:extLst>
              <a:ext uri="{FF2B5EF4-FFF2-40B4-BE49-F238E27FC236}">
                <a16:creationId xmlns:a16="http://schemas.microsoft.com/office/drawing/2014/main" id="{AB75AE6D-B7D7-6644-9C8E-259E4D979C50}"/>
              </a:ext>
            </a:extLst>
          </p:cNvPr>
          <p:cNvSpPr/>
          <p:nvPr/>
        </p:nvSpPr>
        <p:spPr>
          <a:xfrm>
            <a:off x="3911473" y="6306350"/>
            <a:ext cx="1193181" cy="384061"/>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a:t>
            </a:r>
          </a:p>
          <a:p>
            <a:pPr algn="ctr"/>
            <a:r>
              <a:rPr lang="en-US" sz="1000"/>
              <a:t>Customers</a:t>
            </a:r>
          </a:p>
        </p:txBody>
      </p:sp>
      <p:sp>
        <p:nvSpPr>
          <p:cNvPr id="12" name="Rectangle 11">
            <a:extLst>
              <a:ext uri="{FF2B5EF4-FFF2-40B4-BE49-F238E27FC236}">
                <a16:creationId xmlns:a16="http://schemas.microsoft.com/office/drawing/2014/main" id="{E9D8FF53-95B4-5542-A4B2-087BA4B15D25}"/>
              </a:ext>
            </a:extLst>
          </p:cNvPr>
          <p:cNvSpPr/>
          <p:nvPr/>
        </p:nvSpPr>
        <p:spPr>
          <a:xfrm>
            <a:off x="8142491" y="3364139"/>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Connectors</a:t>
            </a:r>
          </a:p>
        </p:txBody>
      </p:sp>
      <p:sp>
        <p:nvSpPr>
          <p:cNvPr id="13" name="Rectangle 12">
            <a:extLst>
              <a:ext uri="{FF2B5EF4-FFF2-40B4-BE49-F238E27FC236}">
                <a16:creationId xmlns:a16="http://schemas.microsoft.com/office/drawing/2014/main" id="{222EE671-2F48-B941-8FEF-D9BE52A79280}"/>
              </a:ext>
            </a:extLst>
          </p:cNvPr>
          <p:cNvSpPr/>
          <p:nvPr/>
        </p:nvSpPr>
        <p:spPr>
          <a:xfrm>
            <a:off x="8165307" y="5027910"/>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4" name="Rectangle 13">
            <a:extLst>
              <a:ext uri="{FF2B5EF4-FFF2-40B4-BE49-F238E27FC236}">
                <a16:creationId xmlns:a16="http://schemas.microsoft.com/office/drawing/2014/main" id="{C761CA3C-E6E4-874F-908E-5A27BF343AFA}"/>
              </a:ext>
            </a:extLst>
          </p:cNvPr>
          <p:cNvSpPr/>
          <p:nvPr/>
        </p:nvSpPr>
        <p:spPr>
          <a:xfrm>
            <a:off x="2412610" y="5027910"/>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Application </a:t>
            </a:r>
          </a:p>
          <a:p>
            <a:pPr algn="ctr"/>
            <a:r>
              <a:rPr lang="en-US" sz="1200"/>
              <a:t>Services</a:t>
            </a:r>
          </a:p>
        </p:txBody>
      </p:sp>
      <p:sp>
        <p:nvSpPr>
          <p:cNvPr id="15" name="Rectangle 14">
            <a:extLst>
              <a:ext uri="{FF2B5EF4-FFF2-40B4-BE49-F238E27FC236}">
                <a16:creationId xmlns:a16="http://schemas.microsoft.com/office/drawing/2014/main" id="{4DF9CE88-6491-944E-AABC-329B3CEBADC8}"/>
              </a:ext>
            </a:extLst>
          </p:cNvPr>
          <p:cNvSpPr/>
          <p:nvPr/>
        </p:nvSpPr>
        <p:spPr>
          <a:xfrm>
            <a:off x="2404750" y="3364139"/>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Connector</a:t>
            </a:r>
          </a:p>
        </p:txBody>
      </p:sp>
      <p:sp>
        <p:nvSpPr>
          <p:cNvPr id="16" name="Rectangle 15">
            <a:extLst>
              <a:ext uri="{FF2B5EF4-FFF2-40B4-BE49-F238E27FC236}">
                <a16:creationId xmlns:a16="http://schemas.microsoft.com/office/drawing/2014/main" id="{9459CED2-364E-7D48-AFDB-F5A6ABED5149}"/>
              </a:ext>
            </a:extLst>
          </p:cNvPr>
          <p:cNvSpPr/>
          <p:nvPr/>
        </p:nvSpPr>
        <p:spPr>
          <a:xfrm>
            <a:off x="1174601" y="1700368"/>
            <a:ext cx="1193181" cy="814039"/>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Website/Portal</a:t>
            </a:r>
          </a:p>
        </p:txBody>
      </p:sp>
      <p:sp>
        <p:nvSpPr>
          <p:cNvPr id="17" name="Rectangle 16">
            <a:extLst>
              <a:ext uri="{FF2B5EF4-FFF2-40B4-BE49-F238E27FC236}">
                <a16:creationId xmlns:a16="http://schemas.microsoft.com/office/drawing/2014/main" id="{6B573771-E483-B941-BB29-E6DC8FB39F74}"/>
              </a:ext>
            </a:extLst>
          </p:cNvPr>
          <p:cNvSpPr/>
          <p:nvPr/>
        </p:nvSpPr>
        <p:spPr>
          <a:xfrm>
            <a:off x="1302735" y="6306350"/>
            <a:ext cx="1193181" cy="38406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 Developers</a:t>
            </a:r>
          </a:p>
        </p:txBody>
      </p:sp>
      <p:sp>
        <p:nvSpPr>
          <p:cNvPr id="18" name="Rectangle 17">
            <a:extLst>
              <a:ext uri="{FF2B5EF4-FFF2-40B4-BE49-F238E27FC236}">
                <a16:creationId xmlns:a16="http://schemas.microsoft.com/office/drawing/2014/main" id="{FF0BCB00-1046-F242-BD64-8F66051BCD04}"/>
              </a:ext>
            </a:extLst>
          </p:cNvPr>
          <p:cNvSpPr/>
          <p:nvPr/>
        </p:nvSpPr>
        <p:spPr>
          <a:xfrm>
            <a:off x="3485812" y="1700368"/>
            <a:ext cx="1193181" cy="81403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PowerApps</a:t>
            </a:r>
          </a:p>
          <a:p>
            <a:pPr algn="ctr"/>
            <a:r>
              <a:rPr lang="en-US" sz="1200">
                <a:solidFill>
                  <a:schemeClr val="bg1"/>
                </a:solidFill>
              </a:rPr>
              <a:t>Studio</a:t>
            </a:r>
          </a:p>
        </p:txBody>
      </p:sp>
      <p:sp>
        <p:nvSpPr>
          <p:cNvPr id="19" name="Rectangle 18">
            <a:extLst>
              <a:ext uri="{FF2B5EF4-FFF2-40B4-BE49-F238E27FC236}">
                <a16:creationId xmlns:a16="http://schemas.microsoft.com/office/drawing/2014/main" id="{4FF658F9-B918-1F4A-8C27-D6A0F57BC137}"/>
              </a:ext>
            </a:extLst>
          </p:cNvPr>
          <p:cNvSpPr/>
          <p:nvPr/>
        </p:nvSpPr>
        <p:spPr>
          <a:xfrm>
            <a:off x="2587864" y="6317798"/>
            <a:ext cx="1193181" cy="372613"/>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Built by</a:t>
            </a:r>
          </a:p>
          <a:p>
            <a:pPr algn="ctr"/>
            <a:r>
              <a:rPr lang="en-US" sz="1000">
                <a:solidFill>
                  <a:schemeClr val="bg1"/>
                </a:solidFill>
              </a:rPr>
              <a:t>Microsoft</a:t>
            </a:r>
          </a:p>
        </p:txBody>
      </p:sp>
      <p:cxnSp>
        <p:nvCxnSpPr>
          <p:cNvPr id="21" name="Straight Connector 20">
            <a:extLst>
              <a:ext uri="{FF2B5EF4-FFF2-40B4-BE49-F238E27FC236}">
                <a16:creationId xmlns:a16="http://schemas.microsoft.com/office/drawing/2014/main" id="{7AD9386A-036A-1742-AC2B-3ABA5801BB14}"/>
              </a:ext>
            </a:extLst>
          </p:cNvPr>
          <p:cNvCxnSpPr>
            <a:cxnSpLocks/>
          </p:cNvCxnSpPr>
          <p:nvPr/>
        </p:nvCxnSpPr>
        <p:spPr>
          <a:xfrm flipV="1">
            <a:off x="2438994" y="2135573"/>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EC2DB47-5532-B14D-9545-8AB09ED5B945}"/>
              </a:ext>
            </a:extLst>
          </p:cNvPr>
          <p:cNvCxnSpPr>
            <a:cxnSpLocks/>
          </p:cNvCxnSpPr>
          <p:nvPr/>
        </p:nvCxnSpPr>
        <p:spPr>
          <a:xfrm flipV="1">
            <a:off x="3009200" y="4193564"/>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9DD254F-9FD9-7343-A626-8638D55363E8}"/>
              </a:ext>
            </a:extLst>
          </p:cNvPr>
          <p:cNvCxnSpPr>
            <a:cxnSpLocks/>
          </p:cNvCxnSpPr>
          <p:nvPr/>
        </p:nvCxnSpPr>
        <p:spPr>
          <a:xfrm flipV="1">
            <a:off x="4090265" y="2532037"/>
            <a:ext cx="0" cy="428659"/>
          </a:xfrm>
          <a:prstGeom prst="line">
            <a:avLst/>
          </a:prstGeom>
          <a:ln>
            <a:headEnd type="none" w="lg" len="med"/>
            <a:tailEnd type="triangl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CAF186B-1F71-8640-A826-6E8676E66576}"/>
              </a:ext>
            </a:extLst>
          </p:cNvPr>
          <p:cNvCxnSpPr>
            <a:cxnSpLocks/>
          </p:cNvCxnSpPr>
          <p:nvPr/>
        </p:nvCxnSpPr>
        <p:spPr>
          <a:xfrm flipV="1">
            <a:off x="8757042" y="4193564"/>
            <a:ext cx="3" cy="810635"/>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C82F242-8004-AA4B-BDC5-6E05C1765B31}"/>
              </a:ext>
            </a:extLst>
          </p:cNvPr>
          <p:cNvCxnSpPr>
            <a:cxnSpLocks/>
          </p:cNvCxnSpPr>
          <p:nvPr/>
        </p:nvCxnSpPr>
        <p:spPr>
          <a:xfrm flipV="1">
            <a:off x="4758447" y="2146724"/>
            <a:ext cx="995001" cy="1"/>
          </a:xfrm>
          <a:prstGeom prst="line">
            <a:avLst/>
          </a:prstGeom>
          <a:ln>
            <a:tailEnd type="triangle" w="lg"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9FB04FE-5681-DE49-A5B6-8EEB669CC97A}"/>
              </a:ext>
            </a:extLst>
          </p:cNvPr>
          <p:cNvCxnSpPr>
            <a:cxnSpLocks/>
          </p:cNvCxnSpPr>
          <p:nvPr/>
        </p:nvCxnSpPr>
        <p:spPr>
          <a:xfrm flipV="1">
            <a:off x="7482089" y="1651283"/>
            <a:ext cx="0" cy="444593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2F15A8B-2CF9-3746-8130-27ED1515967E}"/>
              </a:ext>
            </a:extLst>
          </p:cNvPr>
          <p:cNvSpPr txBox="1"/>
          <p:nvPr/>
        </p:nvSpPr>
        <p:spPr>
          <a:xfrm>
            <a:off x="2360464" y="1833246"/>
            <a:ext cx="1117487" cy="261610"/>
          </a:xfrm>
          <a:prstGeom prst="rect">
            <a:avLst/>
          </a:prstGeom>
          <a:noFill/>
        </p:spPr>
        <p:txBody>
          <a:bodyPr wrap="square" rtlCol="0">
            <a:spAutoFit/>
          </a:bodyPr>
          <a:lstStyle/>
          <a:p>
            <a:pPr algn="ctr"/>
            <a:r>
              <a:rPr lang="en-US" sz="1100"/>
              <a:t>1.) Launch</a:t>
            </a:r>
          </a:p>
        </p:txBody>
      </p:sp>
      <p:sp>
        <p:nvSpPr>
          <p:cNvPr id="37" name="TextBox 36">
            <a:extLst>
              <a:ext uri="{FF2B5EF4-FFF2-40B4-BE49-F238E27FC236}">
                <a16:creationId xmlns:a16="http://schemas.microsoft.com/office/drawing/2014/main" id="{412B1EA7-C851-9E41-B91F-4FF4BD78E38A}"/>
              </a:ext>
            </a:extLst>
          </p:cNvPr>
          <p:cNvSpPr txBox="1"/>
          <p:nvPr/>
        </p:nvSpPr>
        <p:spPr>
          <a:xfrm>
            <a:off x="1572583" y="2944588"/>
            <a:ext cx="1193180" cy="430887"/>
          </a:xfrm>
          <a:prstGeom prst="rect">
            <a:avLst/>
          </a:prstGeom>
          <a:noFill/>
        </p:spPr>
        <p:txBody>
          <a:bodyPr wrap="square" rtlCol="0">
            <a:spAutoFit/>
          </a:bodyPr>
          <a:lstStyle/>
          <a:p>
            <a:r>
              <a:rPr lang="en-US" sz="1100"/>
              <a:t>2.) Add</a:t>
            </a:r>
          </a:p>
          <a:p>
            <a:r>
              <a:rPr lang="en-US" sz="1100"/>
              <a:t>     Connector</a:t>
            </a:r>
          </a:p>
        </p:txBody>
      </p:sp>
      <p:sp>
        <p:nvSpPr>
          <p:cNvPr id="38" name="TextBox 37">
            <a:extLst>
              <a:ext uri="{FF2B5EF4-FFF2-40B4-BE49-F238E27FC236}">
                <a16:creationId xmlns:a16="http://schemas.microsoft.com/office/drawing/2014/main" id="{78AC7633-5595-5B48-A0CF-1E1D1B1B1EEA}"/>
              </a:ext>
            </a:extLst>
          </p:cNvPr>
          <p:cNvSpPr txBox="1"/>
          <p:nvPr/>
        </p:nvSpPr>
        <p:spPr>
          <a:xfrm>
            <a:off x="4686853" y="1825192"/>
            <a:ext cx="1110170" cy="261610"/>
          </a:xfrm>
          <a:prstGeom prst="rect">
            <a:avLst/>
          </a:prstGeom>
          <a:noFill/>
        </p:spPr>
        <p:txBody>
          <a:bodyPr wrap="square" rtlCol="0">
            <a:spAutoFit/>
          </a:bodyPr>
          <a:lstStyle/>
          <a:p>
            <a:pPr algn="ctr"/>
            <a:r>
              <a:rPr lang="en-US" sz="1100"/>
              <a:t>4.) Build App</a:t>
            </a:r>
          </a:p>
        </p:txBody>
      </p:sp>
      <p:sp>
        <p:nvSpPr>
          <p:cNvPr id="39" name="TextBox 38">
            <a:extLst>
              <a:ext uri="{FF2B5EF4-FFF2-40B4-BE49-F238E27FC236}">
                <a16:creationId xmlns:a16="http://schemas.microsoft.com/office/drawing/2014/main" id="{EB5294F0-5EE4-4242-9CA0-3B35187B52BC}"/>
              </a:ext>
            </a:extLst>
          </p:cNvPr>
          <p:cNvSpPr txBox="1"/>
          <p:nvPr/>
        </p:nvSpPr>
        <p:spPr>
          <a:xfrm>
            <a:off x="1176430" y="6052129"/>
            <a:ext cx="1798066" cy="261610"/>
          </a:xfrm>
          <a:prstGeom prst="rect">
            <a:avLst/>
          </a:prstGeom>
          <a:noFill/>
        </p:spPr>
        <p:txBody>
          <a:bodyPr wrap="square" rtlCol="0">
            <a:spAutoFit/>
          </a:bodyPr>
          <a:lstStyle/>
          <a:p>
            <a:r>
              <a:rPr lang="en-US" sz="1100"/>
              <a:t>Legend:</a:t>
            </a:r>
          </a:p>
        </p:txBody>
      </p:sp>
      <p:grpSp>
        <p:nvGrpSpPr>
          <p:cNvPr id="22" name="Group 21">
            <a:extLst>
              <a:ext uri="{FF2B5EF4-FFF2-40B4-BE49-F238E27FC236}">
                <a16:creationId xmlns:a16="http://schemas.microsoft.com/office/drawing/2014/main" id="{8A283850-7D9A-2945-A718-D2B8272B4235}"/>
              </a:ext>
            </a:extLst>
          </p:cNvPr>
          <p:cNvGrpSpPr/>
          <p:nvPr/>
        </p:nvGrpSpPr>
        <p:grpSpPr>
          <a:xfrm>
            <a:off x="3031502" y="2965168"/>
            <a:ext cx="2270019" cy="398965"/>
            <a:chOff x="3031502" y="2677740"/>
            <a:chExt cx="2270019" cy="398965"/>
          </a:xfrm>
        </p:grpSpPr>
        <p:cxnSp>
          <p:nvCxnSpPr>
            <p:cNvPr id="34" name="Straight Connector 33">
              <a:extLst>
                <a:ext uri="{FF2B5EF4-FFF2-40B4-BE49-F238E27FC236}">
                  <a16:creationId xmlns:a16="http://schemas.microsoft.com/office/drawing/2014/main" id="{35031A37-F37B-0840-A71A-1A3E0908D23B}"/>
                </a:ext>
              </a:extLst>
            </p:cNvPr>
            <p:cNvCxnSpPr>
              <a:cxnSpLocks/>
            </p:cNvCxnSpPr>
            <p:nvPr/>
          </p:nvCxnSpPr>
          <p:spPr>
            <a:xfrm flipV="1">
              <a:off x="3031502" y="2686727"/>
              <a:ext cx="0" cy="389978"/>
            </a:xfrm>
            <a:prstGeom prst="line">
              <a:avLst/>
            </a:prstGeom>
            <a:ln>
              <a:headEnd type="triangle" w="lg" len="med"/>
              <a:tailEnd type="none" w="lg"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EA3A77F-5A59-1541-80B7-2CAC7CB96A75}"/>
                </a:ext>
              </a:extLst>
            </p:cNvPr>
            <p:cNvCxnSpPr>
              <a:cxnSpLocks/>
            </p:cNvCxnSpPr>
            <p:nvPr/>
          </p:nvCxnSpPr>
          <p:spPr>
            <a:xfrm flipV="1">
              <a:off x="5287771" y="2677740"/>
              <a:ext cx="0" cy="389978"/>
            </a:xfrm>
            <a:prstGeom prst="line">
              <a:avLst/>
            </a:prstGeom>
            <a:ln>
              <a:headEnd type="triangl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D1D5F91-EB65-7940-9590-513574BDB014}"/>
                </a:ext>
              </a:extLst>
            </p:cNvPr>
            <p:cNvCxnSpPr>
              <a:cxnSpLocks/>
            </p:cNvCxnSpPr>
            <p:nvPr/>
          </p:nvCxnSpPr>
          <p:spPr>
            <a:xfrm>
              <a:off x="3031723" y="2678413"/>
              <a:ext cx="2269798" cy="8314"/>
            </a:xfrm>
            <a:prstGeom prst="line">
              <a:avLst/>
            </a:prstGeom>
            <a:ln>
              <a:tailEnd type="none" w="lg" len="med"/>
            </a:ln>
          </p:spPr>
          <p:style>
            <a:lnRef idx="1">
              <a:schemeClr val="dk1"/>
            </a:lnRef>
            <a:fillRef idx="0">
              <a:schemeClr val="dk1"/>
            </a:fillRef>
            <a:effectRef idx="0">
              <a:schemeClr val="dk1"/>
            </a:effectRef>
            <a:fontRef idx="minor">
              <a:schemeClr val="tx1"/>
            </a:fontRef>
          </p:style>
        </p:cxnSp>
      </p:grpSp>
      <p:sp>
        <p:nvSpPr>
          <p:cNvPr id="41" name="Rectangle 40">
            <a:extLst>
              <a:ext uri="{FF2B5EF4-FFF2-40B4-BE49-F238E27FC236}">
                <a16:creationId xmlns:a16="http://schemas.microsoft.com/office/drawing/2014/main" id="{C11BA1CA-6554-4D4F-892A-30F8DC480AB6}"/>
              </a:ext>
            </a:extLst>
          </p:cNvPr>
          <p:cNvSpPr/>
          <p:nvPr/>
        </p:nvSpPr>
        <p:spPr>
          <a:xfrm>
            <a:off x="4686853" y="3364139"/>
            <a:ext cx="1193181" cy="814039"/>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Other Connectors</a:t>
            </a:r>
          </a:p>
        </p:txBody>
      </p:sp>
      <p:sp>
        <p:nvSpPr>
          <p:cNvPr id="42" name="TextBox 41">
            <a:extLst>
              <a:ext uri="{FF2B5EF4-FFF2-40B4-BE49-F238E27FC236}">
                <a16:creationId xmlns:a16="http://schemas.microsoft.com/office/drawing/2014/main" id="{53AF891E-A318-2242-A7B5-21BE9D722622}"/>
              </a:ext>
            </a:extLst>
          </p:cNvPr>
          <p:cNvSpPr txBox="1"/>
          <p:nvPr/>
        </p:nvSpPr>
        <p:spPr>
          <a:xfrm>
            <a:off x="5418062" y="2944588"/>
            <a:ext cx="1798066" cy="430887"/>
          </a:xfrm>
          <a:prstGeom prst="rect">
            <a:avLst/>
          </a:prstGeom>
          <a:noFill/>
        </p:spPr>
        <p:txBody>
          <a:bodyPr wrap="square" rtlCol="0">
            <a:spAutoFit/>
          </a:bodyPr>
          <a:lstStyle/>
          <a:p>
            <a:r>
              <a:rPr lang="en-US" sz="1100"/>
              <a:t>3.) Add Other </a:t>
            </a:r>
          </a:p>
          <a:p>
            <a:r>
              <a:rPr lang="en-US" sz="1100"/>
              <a:t>     Connectors</a:t>
            </a:r>
          </a:p>
        </p:txBody>
      </p:sp>
      <p:sp>
        <p:nvSpPr>
          <p:cNvPr id="43" name="Rectangle 42">
            <a:extLst>
              <a:ext uri="{FF2B5EF4-FFF2-40B4-BE49-F238E27FC236}">
                <a16:creationId xmlns:a16="http://schemas.microsoft.com/office/drawing/2014/main" id="{4F90E58B-BF44-D148-9824-E3D25247DBEF}"/>
              </a:ext>
            </a:extLst>
          </p:cNvPr>
          <p:cNvSpPr/>
          <p:nvPr/>
        </p:nvSpPr>
        <p:spPr>
          <a:xfrm>
            <a:off x="5167229" y="6306350"/>
            <a:ext cx="1193181" cy="384061"/>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Built by </a:t>
            </a:r>
          </a:p>
          <a:p>
            <a:pPr algn="ctr"/>
            <a:r>
              <a:rPr lang="en-US" sz="1000"/>
              <a:t>Others</a:t>
            </a:r>
          </a:p>
        </p:txBody>
      </p:sp>
      <p:sp>
        <p:nvSpPr>
          <p:cNvPr id="44" name="Rectangle 43">
            <a:extLst>
              <a:ext uri="{FF2B5EF4-FFF2-40B4-BE49-F238E27FC236}">
                <a16:creationId xmlns:a16="http://schemas.microsoft.com/office/drawing/2014/main" id="{B01B033D-63D2-D446-BFBB-66D9048DD2C6}"/>
              </a:ext>
            </a:extLst>
          </p:cNvPr>
          <p:cNvSpPr/>
          <p:nvPr/>
        </p:nvSpPr>
        <p:spPr>
          <a:xfrm>
            <a:off x="7837567" y="1557546"/>
            <a:ext cx="1838949" cy="1395611"/>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 rtlCol="0" anchor="t" anchorCtr="0"/>
          <a:lstStyle/>
          <a:p>
            <a:pPr algn="ctr"/>
            <a:r>
              <a:rPr lang="en-US" sz="1200"/>
              <a:t>Host Application</a:t>
            </a:r>
          </a:p>
        </p:txBody>
      </p:sp>
      <p:sp>
        <p:nvSpPr>
          <p:cNvPr id="8" name="Rectangle 7">
            <a:extLst>
              <a:ext uri="{FF2B5EF4-FFF2-40B4-BE49-F238E27FC236}">
                <a16:creationId xmlns:a16="http://schemas.microsoft.com/office/drawing/2014/main" id="{ACCC75F2-C58D-4C42-82F0-FA8DCC8B3BF5}"/>
              </a:ext>
            </a:extLst>
          </p:cNvPr>
          <p:cNvSpPr/>
          <p:nvPr/>
        </p:nvSpPr>
        <p:spPr>
          <a:xfrm>
            <a:off x="8134714" y="1898732"/>
            <a:ext cx="1193181" cy="814039"/>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Canvas App</a:t>
            </a:r>
          </a:p>
        </p:txBody>
      </p:sp>
      <p:cxnSp>
        <p:nvCxnSpPr>
          <p:cNvPr id="29" name="Straight Connector 28">
            <a:extLst>
              <a:ext uri="{FF2B5EF4-FFF2-40B4-BE49-F238E27FC236}">
                <a16:creationId xmlns:a16="http://schemas.microsoft.com/office/drawing/2014/main" id="{375B2C1D-F572-9D47-9D5A-8B91BD4B9AB8}"/>
              </a:ext>
            </a:extLst>
          </p:cNvPr>
          <p:cNvCxnSpPr>
            <a:cxnSpLocks/>
          </p:cNvCxnSpPr>
          <p:nvPr/>
        </p:nvCxnSpPr>
        <p:spPr>
          <a:xfrm flipH="1" flipV="1">
            <a:off x="8757041" y="2712771"/>
            <a:ext cx="1" cy="629901"/>
          </a:xfrm>
          <a:prstGeom prst="line">
            <a:avLst/>
          </a:prstGeom>
          <a:ln>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45" name="Title 8">
            <a:extLst>
              <a:ext uri="{FF2B5EF4-FFF2-40B4-BE49-F238E27FC236}">
                <a16:creationId xmlns:a16="http://schemas.microsoft.com/office/drawing/2014/main" id="{9F8B4ED0-61FA-4C69-85B5-739FDE7F7BBE}"/>
              </a:ext>
            </a:extLst>
          </p:cNvPr>
          <p:cNvSpPr txBox="1">
            <a:spLocks/>
          </p:cNvSpPr>
          <p:nvPr/>
        </p:nvSpPr>
        <p:spPr>
          <a:xfrm>
            <a:off x="588262" y="457200"/>
            <a:ext cx="1160373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Enabling a Makers extension ecosystem</a:t>
            </a:r>
          </a:p>
        </p:txBody>
      </p:sp>
    </p:spTree>
    <p:extLst>
      <p:ext uri="{BB962C8B-B14F-4D97-AF65-F5344CB8AC3E}">
        <p14:creationId xmlns:p14="http://schemas.microsoft.com/office/powerpoint/2010/main" val="112765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DCEFCE1-74C7-45AD-9195-1E7B05D639C8}"/>
              </a:ext>
            </a:extLst>
          </p:cNvPr>
          <p:cNvSpPr>
            <a:spLocks noGrp="1"/>
          </p:cNvSpPr>
          <p:nvPr>
            <p:ph type="body" sz="quarter" idx="10"/>
          </p:nvPr>
        </p:nvSpPr>
        <p:spPr>
          <a:xfrm>
            <a:off x="4556591" y="1265282"/>
            <a:ext cx="7433106" cy="4324261"/>
          </a:xfrm>
        </p:spPr>
        <p:txBody>
          <a:bodyPr/>
          <a:lstStyle/>
          <a:p>
            <a:pPr marL="228583">
              <a:spcBef>
                <a:spcPts val="2400"/>
              </a:spcBef>
            </a:pPr>
            <a:r>
              <a:rPr lang="en-US" sz="3200">
                <a:latin typeface="Segoe UI" panose="020B0502040204020203" pitchFamily="34" charset="0"/>
              </a:rPr>
              <a:t>1)  Join as an insider where you can try </a:t>
            </a:r>
            <a:br>
              <a:rPr lang="en-US" sz="3200">
                <a:latin typeface="Segoe UI" panose="020B0502040204020203" pitchFamily="34" charset="0"/>
              </a:rPr>
            </a:br>
            <a:r>
              <a:rPr lang="en-US" sz="3200">
                <a:latin typeface="Segoe UI" panose="020B0502040204020203" pitchFamily="34" charset="0"/>
              </a:rPr>
              <a:t>     all our previews:</a:t>
            </a:r>
            <a:br>
              <a:rPr lang="en-US" sz="1800">
                <a:latin typeface="Segoe UI" panose="020B0502040204020203" pitchFamily="34" charset="0"/>
              </a:rPr>
            </a:br>
            <a:r>
              <a:rPr lang="en-US" sz="1800">
                <a:latin typeface="Segoe UI" panose="020B0502040204020203" pitchFamily="34" charset="0"/>
              </a:rPr>
              <a:t>         (registration required)</a:t>
            </a:r>
            <a:endParaRPr lang="en-US" sz="3200">
              <a:latin typeface="Segoe UI" panose="020B0502040204020203" pitchFamily="34" charset="0"/>
            </a:endParaRPr>
          </a:p>
          <a:p>
            <a:pPr lvl="1">
              <a:spcBef>
                <a:spcPts val="1200"/>
              </a:spcBef>
            </a:pPr>
            <a:r>
              <a:rPr lang="en-US" sz="3200" b="1">
                <a:latin typeface="Segoe UI" panose="020B0502040204020203" pitchFamily="34" charset="0"/>
              </a:rPr>
              <a:t>     </a:t>
            </a:r>
            <a:r>
              <a:rPr lang="en-US" sz="2800">
                <a:latin typeface="Segoe UI" panose="020B0502040204020203" pitchFamily="34" charset="0"/>
                <a:hlinkClick r:id="rId3"/>
              </a:rPr>
              <a:t>https://experience.dynamics.com/insider</a:t>
            </a:r>
            <a:r>
              <a:rPr lang="en-US" sz="2800">
                <a:latin typeface="Segoe UI" panose="020B0502040204020203" pitchFamily="34" charset="0"/>
              </a:rPr>
              <a:t> </a:t>
            </a:r>
            <a:br>
              <a:rPr lang="en-US" sz="3200" b="1">
                <a:latin typeface="Segoe UI" panose="020B0502040204020203" pitchFamily="34" charset="0"/>
              </a:rPr>
            </a:br>
            <a:endParaRPr lang="en-US" sz="3200">
              <a:latin typeface="Segoe UI" panose="020B0502040204020203" pitchFamily="34" charset="0"/>
            </a:endParaRPr>
          </a:p>
          <a:p>
            <a:pPr lvl="1"/>
            <a:r>
              <a:rPr lang="en-US" sz="3200">
                <a:latin typeface="Segoe UI" panose="020B0502040204020203" pitchFamily="34" charset="0"/>
              </a:rPr>
              <a:t>2)  Search for the program:</a:t>
            </a:r>
          </a:p>
          <a:p>
            <a:pPr lvl="1">
              <a:spcBef>
                <a:spcPts val="1800"/>
              </a:spcBef>
            </a:pPr>
            <a:r>
              <a:rPr lang="en-US" sz="2800" b="1">
                <a:latin typeface="Segoe UI" panose="020B0502040204020203" pitchFamily="34" charset="0"/>
              </a:rPr>
              <a:t>      PowerApps Embedding SDK Preview</a:t>
            </a:r>
          </a:p>
          <a:p>
            <a:endParaRPr lang="en-US"/>
          </a:p>
        </p:txBody>
      </p:sp>
      <p:sp>
        <p:nvSpPr>
          <p:cNvPr id="2" name="Title 1">
            <a:extLst>
              <a:ext uri="{FF2B5EF4-FFF2-40B4-BE49-F238E27FC236}">
                <a16:creationId xmlns:a16="http://schemas.microsoft.com/office/drawing/2014/main" id="{7A480CFB-B9E9-436F-9E98-C3D946520B5F}"/>
              </a:ext>
            </a:extLst>
          </p:cNvPr>
          <p:cNvSpPr>
            <a:spLocks noGrp="1"/>
          </p:cNvSpPr>
          <p:nvPr>
            <p:ph type="title"/>
          </p:nvPr>
        </p:nvSpPr>
        <p:spPr>
          <a:xfrm>
            <a:off x="588263" y="2688748"/>
            <a:ext cx="3183637" cy="1477328"/>
          </a:xfrm>
        </p:spPr>
        <p:txBody>
          <a:bodyPr/>
          <a:lstStyle/>
          <a:p>
            <a:r>
              <a:rPr lang="en-US"/>
              <a:t>Join the Insider Program</a:t>
            </a:r>
            <a:br>
              <a:rPr lang="en-US"/>
            </a:br>
            <a:r>
              <a:rPr lang="en-US" sz="2400"/>
              <a:t>(In 2 Easy Steps)</a:t>
            </a:r>
            <a:endParaRPr lang="en-US"/>
          </a:p>
        </p:txBody>
      </p:sp>
    </p:spTree>
    <p:extLst>
      <p:ext uri="{BB962C8B-B14F-4D97-AF65-F5344CB8AC3E}">
        <p14:creationId xmlns:p14="http://schemas.microsoft.com/office/powerpoint/2010/main" val="888195439"/>
      </p:ext>
    </p:extLst>
  </p:cSld>
  <p:clrMapOvr>
    <a:masterClrMapping/>
  </p:clrMapOvr>
  <p:transition>
    <p:fade/>
  </p:transition>
</p:sld>
</file>

<file path=ppt/slides/slide33.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Embedding and integrating Microsoft Flow</a:t>
            </a:r>
          </a:p>
        </p:txBody>
      </p:sp>
    </p:spTree>
    <p:extLst>
      <p:ext uri="{BB962C8B-B14F-4D97-AF65-F5344CB8AC3E}">
        <p14:creationId xmlns:p14="http://schemas.microsoft.com/office/powerpoint/2010/main" val="419340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a:xfrm>
            <a:off x="588263" y="457200"/>
            <a:ext cx="11018520" cy="553998"/>
          </a:xfrm>
        </p:spPr>
        <p:txBody>
          <a:bodyPr/>
          <a:lstStyle/>
          <a:p>
            <a:r>
              <a:rPr lang="en-US"/>
              <a:t>Build templates</a:t>
            </a:r>
          </a:p>
        </p:txBody>
      </p:sp>
      <p:sp>
        <p:nvSpPr>
          <p:cNvPr id="2" name="Content Placeholder 1">
            <a:extLst>
              <a:ext uri="{FF2B5EF4-FFF2-40B4-BE49-F238E27FC236}">
                <a16:creationId xmlns:a16="http://schemas.microsoft.com/office/drawing/2014/main" id="{48110B5B-D19C-4946-879F-F7A756CE5B9E}"/>
              </a:ext>
            </a:extLst>
          </p:cNvPr>
          <p:cNvSpPr>
            <a:spLocks noGrp="1"/>
          </p:cNvSpPr>
          <p:nvPr>
            <p:ph sz="quarter" idx="4294967295"/>
          </p:nvPr>
        </p:nvSpPr>
        <p:spPr>
          <a:xfrm>
            <a:off x="582612" y="1702372"/>
            <a:ext cx="5364019" cy="775597"/>
          </a:xfrm>
        </p:spPr>
        <p:txBody>
          <a:bodyPr/>
          <a:lstStyle/>
          <a:p>
            <a:pPr marL="0" indent="0">
              <a:lnSpc>
                <a:spcPct val="90000"/>
              </a:lnSpc>
              <a:spcBef>
                <a:spcPts val="1200"/>
              </a:spcBef>
              <a:buNone/>
            </a:pPr>
            <a:r>
              <a:rPr lang="en-US"/>
              <a:t>Templates are pre-built Flows that can combine actions &amp; connectors</a:t>
            </a:r>
          </a:p>
        </p:txBody>
      </p:sp>
      <p:sp>
        <p:nvSpPr>
          <p:cNvPr id="13" name="Content Placeholder 1">
            <a:extLst>
              <a:ext uri="{FF2B5EF4-FFF2-40B4-BE49-F238E27FC236}">
                <a16:creationId xmlns:a16="http://schemas.microsoft.com/office/drawing/2014/main" id="{08947F73-556F-4F9B-8C8A-A14265EEEEF4}"/>
              </a:ext>
            </a:extLst>
          </p:cNvPr>
          <p:cNvSpPr txBox="1">
            <a:spLocks/>
          </p:cNvSpPr>
          <p:nvPr/>
        </p:nvSpPr>
        <p:spPr>
          <a:xfrm>
            <a:off x="582611" y="4380032"/>
            <a:ext cx="5364019" cy="11633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00"/>
              </a:spcBef>
              <a:buFont typeface="Wingdings" panose="05000000000000000000" pitchFamily="2" charset="2"/>
              <a:buNone/>
            </a:pPr>
            <a:r>
              <a:rPr lang="en-US"/>
              <a:t>Over </a:t>
            </a:r>
            <a:r>
              <a:rPr lang="en-US" b="1"/>
              <a:t>1500+</a:t>
            </a:r>
            <a:r>
              <a:rPr lang="en-US"/>
              <a:t> templates today, many submitted by 3</a:t>
            </a:r>
            <a:r>
              <a:rPr lang="en-US" baseline="30000"/>
              <a:t>rd</a:t>
            </a:r>
            <a:r>
              <a:rPr lang="en-US"/>
              <a:t> parties and customers</a:t>
            </a:r>
          </a:p>
        </p:txBody>
      </p:sp>
      <p:pic>
        <p:nvPicPr>
          <p:cNvPr id="16" name="Picture 15">
            <a:extLst>
              <a:ext uri="{FF2B5EF4-FFF2-40B4-BE49-F238E27FC236}">
                <a16:creationId xmlns:a16="http://schemas.microsoft.com/office/drawing/2014/main" id="{4B945656-1CA7-4750-AAFB-E6A9408247A2}"/>
              </a:ext>
            </a:extLst>
          </p:cNvPr>
          <p:cNvPicPr>
            <a:picLocks noChangeAspect="1"/>
          </p:cNvPicPr>
          <p:nvPr/>
        </p:nvPicPr>
        <p:blipFill>
          <a:blip r:embed="rId3"/>
          <a:stretch>
            <a:fillRect/>
          </a:stretch>
        </p:blipFill>
        <p:spPr>
          <a:xfrm>
            <a:off x="6096000" y="809059"/>
            <a:ext cx="2562225" cy="2562225"/>
          </a:xfrm>
          <a:prstGeom prst="rect">
            <a:avLst/>
          </a:prstGeom>
        </p:spPr>
      </p:pic>
      <p:pic>
        <p:nvPicPr>
          <p:cNvPr id="17" name="Picture 16">
            <a:extLst>
              <a:ext uri="{FF2B5EF4-FFF2-40B4-BE49-F238E27FC236}">
                <a16:creationId xmlns:a16="http://schemas.microsoft.com/office/drawing/2014/main" id="{CF13AE89-A280-4C59-B57E-CE0888B9028A}"/>
              </a:ext>
            </a:extLst>
          </p:cNvPr>
          <p:cNvPicPr>
            <a:picLocks noChangeAspect="1"/>
          </p:cNvPicPr>
          <p:nvPr/>
        </p:nvPicPr>
        <p:blipFill>
          <a:blip r:embed="rId4"/>
          <a:stretch>
            <a:fillRect/>
          </a:stretch>
        </p:blipFill>
        <p:spPr>
          <a:xfrm>
            <a:off x="9028113" y="809059"/>
            <a:ext cx="2581275" cy="2562225"/>
          </a:xfrm>
          <a:prstGeom prst="rect">
            <a:avLst/>
          </a:prstGeom>
        </p:spPr>
      </p:pic>
      <p:pic>
        <p:nvPicPr>
          <p:cNvPr id="18" name="Picture 17">
            <a:extLst>
              <a:ext uri="{FF2B5EF4-FFF2-40B4-BE49-F238E27FC236}">
                <a16:creationId xmlns:a16="http://schemas.microsoft.com/office/drawing/2014/main" id="{941D3B4B-12EF-4966-8BA5-9D12B4741BBD}"/>
              </a:ext>
            </a:extLst>
          </p:cNvPr>
          <p:cNvPicPr>
            <a:picLocks noChangeAspect="1"/>
          </p:cNvPicPr>
          <p:nvPr/>
        </p:nvPicPr>
        <p:blipFill>
          <a:blip r:embed="rId5"/>
          <a:stretch>
            <a:fillRect/>
          </a:stretch>
        </p:blipFill>
        <p:spPr>
          <a:xfrm>
            <a:off x="6076950" y="3723143"/>
            <a:ext cx="2581275" cy="2562225"/>
          </a:xfrm>
          <a:prstGeom prst="rect">
            <a:avLst/>
          </a:prstGeom>
        </p:spPr>
      </p:pic>
      <p:pic>
        <p:nvPicPr>
          <p:cNvPr id="19" name="Picture 18">
            <a:extLst>
              <a:ext uri="{FF2B5EF4-FFF2-40B4-BE49-F238E27FC236}">
                <a16:creationId xmlns:a16="http://schemas.microsoft.com/office/drawing/2014/main" id="{0FCC7599-F152-462B-AB5C-2FAF38CA8632}"/>
              </a:ext>
            </a:extLst>
          </p:cNvPr>
          <p:cNvPicPr>
            <a:picLocks noChangeAspect="1"/>
          </p:cNvPicPr>
          <p:nvPr/>
        </p:nvPicPr>
        <p:blipFill>
          <a:blip r:embed="rId6"/>
          <a:stretch>
            <a:fillRect/>
          </a:stretch>
        </p:blipFill>
        <p:spPr>
          <a:xfrm>
            <a:off x="9028113" y="3687763"/>
            <a:ext cx="2581275" cy="2581275"/>
          </a:xfrm>
          <a:prstGeom prst="rect">
            <a:avLst/>
          </a:prstGeom>
        </p:spPr>
      </p:pic>
      <p:sp>
        <p:nvSpPr>
          <p:cNvPr id="9" name="Content Placeholder 1">
            <a:extLst>
              <a:ext uri="{FF2B5EF4-FFF2-40B4-BE49-F238E27FC236}">
                <a16:creationId xmlns:a16="http://schemas.microsoft.com/office/drawing/2014/main" id="{3686F613-E99E-4B0C-84FF-A32342259FC4}"/>
              </a:ext>
            </a:extLst>
          </p:cNvPr>
          <p:cNvSpPr txBox="1">
            <a:spLocks/>
          </p:cNvSpPr>
          <p:nvPr/>
        </p:nvSpPr>
        <p:spPr>
          <a:xfrm>
            <a:off x="547037" y="3041202"/>
            <a:ext cx="5364019" cy="7755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00"/>
              </a:spcBef>
              <a:buFont typeface="Wingdings" panose="05000000000000000000" pitchFamily="2" charset="2"/>
              <a:buNone/>
            </a:pPr>
            <a:r>
              <a:rPr lang="en-US"/>
              <a:t>Templates make it simple for users to get started with your connector</a:t>
            </a:r>
          </a:p>
        </p:txBody>
      </p:sp>
    </p:spTree>
    <p:extLst>
      <p:ext uri="{BB962C8B-B14F-4D97-AF65-F5344CB8AC3E}">
        <p14:creationId xmlns:p14="http://schemas.microsoft.com/office/powerpoint/2010/main" val="1838173594"/>
      </p:ext>
    </p:extLst>
  </p:cSld>
  <p:clrMapOvr>
    <a:masterClrMapping/>
  </p:clrMapOvr>
  <p:transition>
    <p:fade/>
  </p:transition>
</p:sld>
</file>

<file path=ppt/slides/slide3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D629-186A-4CCB-9325-3840A1685BA5}"/>
              </a:ext>
            </a:extLst>
          </p:cNvPr>
          <p:cNvSpPr>
            <a:spLocks noGrp="1"/>
          </p:cNvSpPr>
          <p:nvPr>
            <p:ph type="title"/>
          </p:nvPr>
        </p:nvSpPr>
        <p:spPr>
          <a:xfrm>
            <a:off x="588263" y="457200"/>
            <a:ext cx="5507737" cy="553998"/>
          </a:xfrm>
        </p:spPr>
        <p:txBody>
          <a:bodyPr/>
          <a:lstStyle/>
          <a:p>
            <a:r>
              <a:rPr lang="en-US"/>
              <a:t>Flow Widgets</a:t>
            </a:r>
          </a:p>
        </p:txBody>
      </p:sp>
      <p:sp>
        <p:nvSpPr>
          <p:cNvPr id="3" name="Text Placeholder 2">
            <a:extLst>
              <a:ext uri="{FF2B5EF4-FFF2-40B4-BE49-F238E27FC236}">
                <a16:creationId xmlns:a16="http://schemas.microsoft.com/office/drawing/2014/main" id="{691B57AD-4A31-4789-979D-A0267EC032B8}"/>
              </a:ext>
            </a:extLst>
          </p:cNvPr>
          <p:cNvSpPr>
            <a:spLocks noGrp="1"/>
          </p:cNvSpPr>
          <p:nvPr>
            <p:ph type="body" sz="quarter" idx="10"/>
          </p:nvPr>
        </p:nvSpPr>
        <p:spPr>
          <a:xfrm>
            <a:off x="584200" y="1435497"/>
            <a:ext cx="4660236" cy="3188565"/>
          </a:xfrm>
        </p:spPr>
        <p:txBody>
          <a:bodyPr/>
          <a:lstStyle/>
          <a:p>
            <a:r>
              <a:rPr lang="en-US"/>
              <a:t>Present templates and existing Flows directly to your users</a:t>
            </a:r>
          </a:p>
          <a:p>
            <a:r>
              <a:rPr lang="en-US"/>
              <a:t>Embed Approvals for inline responses</a:t>
            </a:r>
          </a:p>
          <a:p>
            <a:r>
              <a:rPr lang="en-US"/>
              <a:t>Users can build &amp; edit Flows without leaving your site</a:t>
            </a:r>
          </a:p>
        </p:txBody>
      </p:sp>
      <p:pic>
        <p:nvPicPr>
          <p:cNvPr id="4" name="Picture 2">
            <a:extLst>
              <a:ext uri="{FF2B5EF4-FFF2-40B4-BE49-F238E27FC236}">
                <a16:creationId xmlns:a16="http://schemas.microsoft.com/office/drawing/2014/main" id="{6A85A527-A955-4470-9EBA-67D5E27CE5BF}"/>
              </a:ext>
            </a:extLst>
          </p:cNvPr>
          <p:cNvPicPr>
            <a:picLocks noChangeAspect="1" noChangeArrowheads="1"/>
          </p:cNvPicPr>
          <p:nvPr/>
        </p:nvPicPr>
        <p:blipFill>
          <a:blip r:embed="rId3"/>
          <a:stretch>
            <a:fillRect/>
          </a:stretch>
        </p:blipFill>
        <p:spPr bwMode="auto">
          <a:xfrm>
            <a:off x="5244436" y="894213"/>
            <a:ext cx="6832295" cy="49044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C4AF5F-327A-449C-8D59-1EAB35BE8DB8}"/>
              </a:ext>
            </a:extLst>
          </p:cNvPr>
          <p:cNvSpPr/>
          <p:nvPr/>
        </p:nvSpPr>
        <p:spPr>
          <a:xfrm>
            <a:off x="584200" y="5798635"/>
            <a:ext cx="4329804" cy="658385"/>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150000"/>
              </a:lnSpc>
            </a:pP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hlinkClick r:id="rId4"/>
              </a:rPr>
              <a:t>https://aka.ms/flow-embed</a:t>
            </a: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35518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830B-19C6-4195-8F21-F08BEB7E7A2E}"/>
              </a:ext>
            </a:extLst>
          </p:cNvPr>
          <p:cNvSpPr>
            <a:spLocks noGrp="1"/>
          </p:cNvSpPr>
          <p:nvPr>
            <p:ph type="title"/>
          </p:nvPr>
        </p:nvSpPr>
        <p:spPr/>
        <p:txBody>
          <a:bodyPr/>
          <a:lstStyle/>
          <a:p>
            <a:r>
              <a:rPr lang="en-US" dirty="0"/>
              <a:t>Getting started with the </a:t>
            </a:r>
            <a:r>
              <a:rPr lang="en-US" dirty="0" err="1"/>
              <a:t>msflowsdk</a:t>
            </a:r>
            <a:r>
              <a:rPr lang="en-US" dirty="0"/>
              <a:t>—</a:t>
            </a:r>
            <a:r>
              <a:rPr lang="en-US" dirty="0">
                <a:solidFill>
                  <a:srgbClr val="00B6C3"/>
                </a:solidFill>
              </a:rPr>
              <a:t>Template Widget</a:t>
            </a:r>
          </a:p>
        </p:txBody>
      </p:sp>
      <p:sp>
        <p:nvSpPr>
          <p:cNvPr id="3" name="Text Placeholder 2">
            <a:extLst>
              <a:ext uri="{FF2B5EF4-FFF2-40B4-BE49-F238E27FC236}">
                <a16:creationId xmlns:a16="http://schemas.microsoft.com/office/drawing/2014/main" id="{CB5C333D-2CB9-4607-9831-BB6B6A24388D}"/>
              </a:ext>
            </a:extLst>
          </p:cNvPr>
          <p:cNvSpPr>
            <a:spLocks noGrp="1"/>
          </p:cNvSpPr>
          <p:nvPr>
            <p:ph type="body" sz="quarter" idx="10"/>
          </p:nvPr>
        </p:nvSpPr>
        <p:spPr>
          <a:xfrm>
            <a:off x="588263" y="1436688"/>
            <a:ext cx="11018520" cy="4875181"/>
          </a:xfrm>
        </p:spPr>
        <p:txBody>
          <a:bodyPr/>
          <a:lstStyle/>
          <a:p>
            <a:r>
              <a:rPr lang="en-US" sz="1800"/>
              <a:t>&lt;script </a:t>
            </a:r>
            <a:r>
              <a:rPr lang="en-US" sz="1800" err="1"/>
              <a:t>src</a:t>
            </a:r>
            <a:r>
              <a:rPr lang="en-US" sz="1800"/>
              <a:t>="/Content/msflowsdk.js"&gt;&lt;/script&gt;</a:t>
            </a:r>
          </a:p>
          <a:p>
            <a:endParaRPr lang="en-US" sz="1800"/>
          </a:p>
          <a:p>
            <a:r>
              <a:rPr lang="en-US" sz="1800"/>
              <a:t>var widget = </a:t>
            </a:r>
            <a:r>
              <a:rPr lang="en-US" sz="1800" err="1"/>
              <a:t>sdk.renderWidget</a:t>
            </a:r>
            <a:r>
              <a:rPr lang="en-US" sz="1800"/>
              <a:t>('</a:t>
            </a:r>
            <a:r>
              <a:rPr lang="en-US" sz="1800">
                <a:solidFill>
                  <a:srgbClr val="00B6C3"/>
                </a:solidFill>
              </a:rPr>
              <a:t>templates</a:t>
            </a:r>
            <a:r>
              <a:rPr lang="en-US" sz="1800"/>
              <a:t>', {</a:t>
            </a:r>
          </a:p>
          <a:p>
            <a:r>
              <a:rPr lang="en-US" sz="1800"/>
              <a:t>	container: 'template-div',</a:t>
            </a:r>
          </a:p>
          <a:p>
            <a:r>
              <a:rPr lang="en-US" sz="1800"/>
              <a:t>	</a:t>
            </a:r>
            <a:r>
              <a:rPr lang="en-US" sz="1800" err="1"/>
              <a:t>environmentId</a:t>
            </a:r>
            <a:r>
              <a:rPr lang="en-US" sz="1800"/>
              <a:t>: </a:t>
            </a:r>
            <a:r>
              <a:rPr lang="en-US" sz="1800" err="1"/>
              <a:t>environmentName</a:t>
            </a:r>
            <a:r>
              <a:rPr lang="en-US" sz="1800"/>
              <a:t>,</a:t>
            </a:r>
          </a:p>
          <a:p>
            <a:r>
              <a:rPr lang="en-US" sz="1800"/>
              <a:t>	</a:t>
            </a:r>
            <a:r>
              <a:rPr lang="en-US" sz="1800" err="1"/>
              <a:t>templatesSettings</a:t>
            </a:r>
            <a:r>
              <a:rPr lang="en-US" sz="1800"/>
              <a:t>: {</a:t>
            </a:r>
          </a:p>
          <a:p>
            <a:r>
              <a:rPr lang="en-US" sz="1800"/>
              <a:t>		destination: 'new',</a:t>
            </a:r>
          </a:p>
          <a:p>
            <a:r>
              <a:rPr lang="en-US" sz="1800"/>
              <a:t>		</a:t>
            </a:r>
            <a:r>
              <a:rPr lang="en-US" sz="1800" err="1"/>
              <a:t>templateCategory</a:t>
            </a:r>
            <a:r>
              <a:rPr lang="en-US" sz="1800"/>
              <a:t>: '</a:t>
            </a:r>
            <a:r>
              <a:rPr lang="en-US" sz="1800" err="1"/>
              <a:t>mytemplatecategory</a:t>
            </a:r>
            <a:r>
              <a:rPr lang="en-US" sz="1800"/>
              <a:t>'</a:t>
            </a:r>
          </a:p>
          <a:p>
            <a:r>
              <a:rPr lang="en-US" sz="1800"/>
              <a:t>	}</a:t>
            </a:r>
          </a:p>
          <a:p>
            <a:r>
              <a:rPr lang="en-US" sz="1800"/>
              <a:t>});</a:t>
            </a:r>
          </a:p>
          <a:p>
            <a:br>
              <a:rPr lang="en-US" sz="1800"/>
            </a:br>
            <a:r>
              <a:rPr lang="en-US" sz="1800" err="1"/>
              <a:t>widget.listen</a:t>
            </a:r>
            <a:r>
              <a:rPr lang="en-US" sz="1800"/>
              <a:t>("GET_ACCESS_TOKEN", function (</a:t>
            </a:r>
            <a:r>
              <a:rPr lang="en-US" sz="1800" err="1"/>
              <a:t>requestParam</a:t>
            </a:r>
            <a:r>
              <a:rPr lang="en-US" sz="1800"/>
              <a:t>, </a:t>
            </a:r>
            <a:r>
              <a:rPr lang="en-US" sz="1800" err="1"/>
              <a:t>widgetDoneCallback</a:t>
            </a:r>
            <a:r>
              <a:rPr lang="en-US" sz="1800"/>
              <a:t>) {</a:t>
            </a:r>
          </a:p>
          <a:p>
            <a:r>
              <a:rPr lang="en-US" sz="1800"/>
              <a:t>	</a:t>
            </a:r>
            <a:r>
              <a:rPr lang="en-US" sz="1800" err="1"/>
              <a:t>widgetDoneCallback</a:t>
            </a:r>
            <a:r>
              <a:rPr lang="en-US" sz="1800"/>
              <a:t>(null, { token: … });</a:t>
            </a:r>
          </a:p>
          <a:p>
            <a:r>
              <a:rPr lang="en-US" sz="1800"/>
              <a:t>});</a:t>
            </a:r>
          </a:p>
          <a:p>
            <a:endParaRPr lang="en-US" sz="1800"/>
          </a:p>
        </p:txBody>
      </p:sp>
    </p:spTree>
    <p:extLst>
      <p:ext uri="{BB962C8B-B14F-4D97-AF65-F5344CB8AC3E}">
        <p14:creationId xmlns:p14="http://schemas.microsoft.com/office/powerpoint/2010/main" val="2926950785"/>
      </p:ext>
    </p:extLst>
  </p:cSld>
  <p:clrMapOvr>
    <a:masterClrMapping/>
  </p:clrMapOvr>
  <p:transition>
    <p:fade/>
  </p:transition>
</p:sld>
</file>

<file path=ppt/slides/slide3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830B-19C6-4195-8F21-F08BEB7E7A2E}"/>
              </a:ext>
            </a:extLst>
          </p:cNvPr>
          <p:cNvSpPr>
            <a:spLocks noGrp="1"/>
          </p:cNvSpPr>
          <p:nvPr>
            <p:ph type="title"/>
          </p:nvPr>
        </p:nvSpPr>
        <p:spPr/>
        <p:txBody>
          <a:bodyPr/>
          <a:lstStyle/>
          <a:p>
            <a:r>
              <a:rPr lang="en-US" dirty="0"/>
              <a:t>Getting started with the </a:t>
            </a:r>
            <a:r>
              <a:rPr lang="en-US" dirty="0" err="1"/>
              <a:t>msflowsdk</a:t>
            </a:r>
            <a:r>
              <a:rPr lang="en-US" dirty="0"/>
              <a:t>—</a:t>
            </a:r>
            <a:r>
              <a:rPr lang="en-US" dirty="0">
                <a:solidFill>
                  <a:srgbClr val="00B6C3"/>
                </a:solidFill>
              </a:rPr>
              <a:t>Manage Widget</a:t>
            </a:r>
          </a:p>
        </p:txBody>
      </p:sp>
      <p:sp>
        <p:nvSpPr>
          <p:cNvPr id="3" name="Text Placeholder 2">
            <a:extLst>
              <a:ext uri="{FF2B5EF4-FFF2-40B4-BE49-F238E27FC236}">
                <a16:creationId xmlns:a16="http://schemas.microsoft.com/office/drawing/2014/main" id="{CB5C333D-2CB9-4607-9831-BB6B6A24388D}"/>
              </a:ext>
            </a:extLst>
          </p:cNvPr>
          <p:cNvSpPr>
            <a:spLocks noGrp="1"/>
          </p:cNvSpPr>
          <p:nvPr>
            <p:ph type="body" sz="quarter" idx="10"/>
          </p:nvPr>
        </p:nvSpPr>
        <p:spPr>
          <a:xfrm>
            <a:off x="588263" y="1436688"/>
            <a:ext cx="11018520" cy="4875181"/>
          </a:xfrm>
        </p:spPr>
        <p:txBody>
          <a:bodyPr/>
          <a:lstStyle/>
          <a:p>
            <a:r>
              <a:rPr lang="en-US" sz="1800"/>
              <a:t>var widget = </a:t>
            </a:r>
            <a:r>
              <a:rPr lang="en-US" sz="1800" err="1"/>
              <a:t>sdk.renderWidget</a:t>
            </a:r>
            <a:r>
              <a:rPr lang="en-US" sz="1800"/>
              <a:t>('</a:t>
            </a:r>
            <a:r>
              <a:rPr lang="en-US" sz="1800">
                <a:solidFill>
                  <a:srgbClr val="00B6C3"/>
                </a:solidFill>
              </a:rPr>
              <a:t>flows</a:t>
            </a:r>
            <a:r>
              <a:rPr lang="en-US" sz="1800"/>
              <a:t>', {</a:t>
            </a:r>
          </a:p>
          <a:p>
            <a:r>
              <a:rPr lang="en-US" sz="1800"/>
              <a:t>	container: 'flows-div',</a:t>
            </a:r>
          </a:p>
          <a:p>
            <a:r>
              <a:rPr lang="en-US" sz="1800"/>
              <a:t>	</a:t>
            </a:r>
            <a:r>
              <a:rPr lang="en-US" sz="1800" err="1"/>
              <a:t>environmentId</a:t>
            </a:r>
            <a:r>
              <a:rPr lang="en-US" sz="1800"/>
              <a:t>: </a:t>
            </a:r>
            <a:r>
              <a:rPr lang="en-US" sz="1800" err="1"/>
              <a:t>environmentName</a:t>
            </a:r>
            <a:r>
              <a:rPr lang="en-US" sz="1800"/>
              <a:t>,</a:t>
            </a:r>
          </a:p>
          <a:p>
            <a:r>
              <a:rPr lang="en-US" sz="1800"/>
              <a:t>	</a:t>
            </a:r>
            <a:r>
              <a:rPr lang="en-US" sz="1800" err="1"/>
              <a:t>templatesSettings</a:t>
            </a:r>
            <a:r>
              <a:rPr lang="en-US" sz="1800"/>
              <a:t>: {</a:t>
            </a:r>
          </a:p>
          <a:p>
            <a:r>
              <a:rPr lang="en-US" sz="1800"/>
              <a:t>		destination: 'new',</a:t>
            </a:r>
          </a:p>
          <a:p>
            <a:r>
              <a:rPr lang="en-US" sz="1800"/>
              <a:t>		</a:t>
            </a:r>
            <a:r>
              <a:rPr lang="en-US" sz="1800" err="1"/>
              <a:t>templateCategory</a:t>
            </a:r>
            <a:r>
              <a:rPr lang="en-US" sz="1800"/>
              <a:t>: '</a:t>
            </a:r>
            <a:r>
              <a:rPr lang="en-US" sz="1800" err="1"/>
              <a:t>mytemplatecategory</a:t>
            </a:r>
            <a:r>
              <a:rPr lang="en-US" sz="1800"/>
              <a:t>'</a:t>
            </a:r>
          </a:p>
          <a:p>
            <a:r>
              <a:rPr lang="en-US" sz="1800"/>
              <a:t>	}</a:t>
            </a:r>
          </a:p>
          <a:p>
            <a:r>
              <a:rPr lang="en-US" sz="1800"/>
              <a:t>});</a:t>
            </a:r>
          </a:p>
          <a:p>
            <a:br>
              <a:rPr lang="en-US" sz="1800"/>
            </a:br>
            <a:r>
              <a:rPr lang="en-US" sz="1800" err="1"/>
              <a:t>widget.listen</a:t>
            </a:r>
            <a:r>
              <a:rPr lang="en-US" sz="1800"/>
              <a:t>("GET_ACCESS_TOKEN", function (</a:t>
            </a:r>
            <a:r>
              <a:rPr lang="en-US" sz="1800" err="1"/>
              <a:t>requestParam</a:t>
            </a:r>
            <a:r>
              <a:rPr lang="en-US" sz="1800"/>
              <a:t>, </a:t>
            </a:r>
            <a:r>
              <a:rPr lang="en-US" sz="1800" err="1"/>
              <a:t>widgetDoneCallback</a:t>
            </a:r>
            <a:r>
              <a:rPr lang="en-US" sz="1800"/>
              <a:t>) {</a:t>
            </a:r>
          </a:p>
          <a:p>
            <a:r>
              <a:rPr lang="en-US" sz="1800"/>
              <a:t>	</a:t>
            </a:r>
            <a:r>
              <a:rPr lang="en-US" sz="1800" err="1"/>
              <a:t>widgetDoneCallback</a:t>
            </a:r>
            <a:r>
              <a:rPr lang="en-US" sz="1800"/>
              <a:t>(null, { token: … });</a:t>
            </a:r>
          </a:p>
          <a:p>
            <a:r>
              <a:rPr lang="en-US" sz="1800"/>
              <a:t>});</a:t>
            </a:r>
          </a:p>
          <a:p>
            <a:r>
              <a:rPr lang="en-US" sz="1800" err="1"/>
              <a:t>widget.listen</a:t>
            </a:r>
            <a:r>
              <a:rPr lang="en-US" sz="1800"/>
              <a:t>("WIDGET_READY", function () {</a:t>
            </a:r>
          </a:p>
          <a:p>
            <a:r>
              <a:rPr lang="en-US" sz="1800"/>
              <a:t>	console.log("The flow widget is now ready.");</a:t>
            </a:r>
          </a:p>
          <a:p>
            <a:r>
              <a:rPr lang="en-US" sz="1800"/>
              <a:t>});</a:t>
            </a:r>
          </a:p>
        </p:txBody>
      </p:sp>
    </p:spTree>
    <p:extLst>
      <p:ext uri="{BB962C8B-B14F-4D97-AF65-F5344CB8AC3E}">
        <p14:creationId xmlns:p14="http://schemas.microsoft.com/office/powerpoint/2010/main" val="28013130"/>
      </p:ext>
    </p:extLst>
  </p:cSld>
  <p:clrMapOvr>
    <a:masterClrMapping/>
  </p:clrMapOvr>
  <p:transition>
    <p:fade/>
  </p:transition>
</p:sld>
</file>

<file path=ppt/slides/slide38.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Roadmap</a:t>
            </a:r>
          </a:p>
        </p:txBody>
      </p:sp>
    </p:spTree>
    <p:extLst>
      <p:ext uri="{BB962C8B-B14F-4D97-AF65-F5344CB8AC3E}">
        <p14:creationId xmlns:p14="http://schemas.microsoft.com/office/powerpoint/2010/main" val="28562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E29A3-0E93-494D-8963-5AC798746417}"/>
              </a:ext>
            </a:extLst>
          </p:cNvPr>
          <p:cNvSpPr/>
          <p:nvPr/>
        </p:nvSpPr>
        <p:spPr bwMode="auto">
          <a:xfrm>
            <a:off x="0" y="0"/>
            <a:ext cx="12192000" cy="465461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4238285" y="4674938"/>
            <a:ext cx="7555143" cy="2193220"/>
          </a:xfrm>
          <a:prstGeom prst="rect">
            <a:avLst/>
          </a:prstGeom>
          <a:noFill/>
        </p:spPr>
        <p:txBody>
          <a:bodyPr wrap="square" lIns="182854" tIns="146284" rIns="182854" bIns="146284" rtlCol="0" anchor="ctr">
            <a:noAutofit/>
          </a:bodyPr>
          <a:lstStyle/>
          <a:p>
            <a:pPr marL="342900" indent="-342900">
              <a:lnSpc>
                <a:spcPct val="90000"/>
              </a:lnSpc>
              <a:spcBef>
                <a:spcPts val="1200"/>
              </a:spcBef>
              <a:buFont typeface="Arial" panose="020B0604020202020204" pitchFamily="34" charset="0"/>
              <a:buChar char="•"/>
            </a:pPr>
            <a:r>
              <a:rPr lang="en-US" sz="2100">
                <a:latin typeface="Segoe UI" panose="020B0502040204020203" pitchFamily="34" charset="0"/>
                <a:cs typeface="Segoe UI" panose="020B0502040204020203" pitchFamily="34" charset="0"/>
              </a:rPr>
              <a:t>Host / App data sharing, message passing, action triggers </a:t>
            </a:r>
          </a:p>
          <a:p>
            <a:pPr marL="342900" indent="-342900">
              <a:lnSpc>
                <a:spcPct val="90000"/>
              </a:lnSpc>
              <a:spcBef>
                <a:spcPts val="1200"/>
              </a:spcBef>
              <a:buFont typeface="Arial" panose="020B0604020202020204" pitchFamily="34" charset="0"/>
              <a:buChar char="•"/>
            </a:pPr>
            <a:r>
              <a:rPr lang="en-US" sz="2100">
                <a:latin typeface="Segoe UI" panose="020B0502040204020203" pitchFamily="34" charset="0"/>
                <a:cs typeface="Segoe UI" panose="020B0502040204020203" pitchFamily="34" charset="0"/>
              </a:rPr>
              <a:t>Streamlined studio experience with custom templates</a:t>
            </a:r>
          </a:p>
          <a:p>
            <a:pPr marL="342900" indent="-342900">
              <a:lnSpc>
                <a:spcPct val="90000"/>
              </a:lnSpc>
              <a:spcBef>
                <a:spcPts val="1200"/>
              </a:spcBef>
              <a:buFont typeface="Arial" panose="020B0604020202020204" pitchFamily="34" charset="0"/>
              <a:buChar char="•"/>
            </a:pPr>
            <a:r>
              <a:rPr lang="en-US" sz="2100">
                <a:latin typeface="Segoe UI" panose="020B0502040204020203" pitchFamily="34" charset="0"/>
                <a:cs typeface="Segoe UI" panose="020B0502040204020203" pitchFamily="34" charset="0"/>
              </a:rPr>
              <a:t>Improved application lifecycle management</a:t>
            </a:r>
          </a:p>
          <a:p>
            <a:pPr marL="342900" indent="-342900">
              <a:lnSpc>
                <a:spcPct val="90000"/>
              </a:lnSpc>
              <a:spcBef>
                <a:spcPts val="1200"/>
              </a:spcBef>
              <a:buFont typeface="Arial" panose="020B0604020202020204" pitchFamily="34" charset="0"/>
              <a:buChar char="•"/>
            </a:pPr>
            <a:r>
              <a:rPr lang="en-US" sz="2100">
                <a:latin typeface="Segoe UI" panose="020B0502040204020203" pitchFamily="34" charset="0"/>
                <a:cs typeface="Segoe UI" panose="020B0502040204020203" pitchFamily="34" charset="0"/>
              </a:rPr>
              <a:t>Styling and theming enhancements</a:t>
            </a:r>
          </a:p>
          <a:p>
            <a:pPr algn="ctr">
              <a:lnSpc>
                <a:spcPct val="90000"/>
              </a:lnSpc>
              <a:spcBef>
                <a:spcPts val="1200"/>
              </a:spcBef>
            </a:pPr>
            <a:r>
              <a:rPr lang="en-US" sz="2100">
                <a:latin typeface="Segoe UI" panose="020B0502040204020203" pitchFamily="34" charset="0"/>
                <a:cs typeface="Segoe UI" panose="020B0502040204020203" pitchFamily="34" charset="0"/>
              </a:rPr>
              <a:t>What else…???</a:t>
            </a:r>
          </a:p>
        </p:txBody>
      </p:sp>
      <p:sp>
        <p:nvSpPr>
          <p:cNvPr id="37" name="Rectangle 36"/>
          <p:cNvSpPr/>
          <p:nvPr/>
        </p:nvSpPr>
        <p:spPr>
          <a:xfrm>
            <a:off x="398572" y="4451417"/>
            <a:ext cx="2703380" cy="2203381"/>
          </a:xfrm>
          <a:prstGeom prst="rect">
            <a:avLst/>
          </a:prstGeom>
        </p:spPr>
        <p:txBody>
          <a:bodyPr wrap="none" anchor="ctr">
            <a:noAutofit/>
          </a:bodyPr>
          <a:lstStyle/>
          <a:p>
            <a:pPr algn="ctr"/>
            <a:r>
              <a:rPr lang="en-US" sz="4400">
                <a:latin typeface="Segoe UI Semibold" panose="020B0702040204020203" pitchFamily="34" charset="0"/>
                <a:cs typeface="Segoe UI Semibold" panose="020B0702040204020203" pitchFamily="34" charset="0"/>
              </a:rPr>
              <a:t>Future</a:t>
            </a:r>
            <a:br>
              <a:rPr lang="en-US" sz="4400">
                <a:latin typeface="Segoe UI Semibold" panose="020B0702040204020203" pitchFamily="34" charset="0"/>
                <a:cs typeface="Segoe UI Semibold" panose="020B0702040204020203" pitchFamily="34" charset="0"/>
              </a:rPr>
            </a:br>
            <a:r>
              <a:rPr lang="en-US" sz="4400">
                <a:latin typeface="Segoe UI Semibold" panose="020B0702040204020203" pitchFamily="34" charset="0"/>
                <a:cs typeface="Segoe UI Semibold" panose="020B0702040204020203" pitchFamily="34" charset="0"/>
              </a:rPr>
              <a:t>Ideas</a:t>
            </a:r>
          </a:p>
        </p:txBody>
      </p:sp>
      <p:sp>
        <p:nvSpPr>
          <p:cNvPr id="38" name="Arrow: Chevron 37"/>
          <p:cNvSpPr/>
          <p:nvPr/>
        </p:nvSpPr>
        <p:spPr bwMode="auto">
          <a:xfrm>
            <a:off x="3500524" y="5093024"/>
            <a:ext cx="339189" cy="920166"/>
          </a:xfrm>
          <a:prstGeom prst="chevron">
            <a:avLst>
              <a:gd name="adj" fmla="val 88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AE013867-A851-4F71-8387-9D6A91DC8756}"/>
              </a:ext>
            </a:extLst>
          </p:cNvPr>
          <p:cNvGrpSpPr/>
          <p:nvPr/>
        </p:nvGrpSpPr>
        <p:grpSpPr>
          <a:xfrm>
            <a:off x="1369440" y="498578"/>
            <a:ext cx="9493505" cy="3679095"/>
            <a:chOff x="1369440" y="498578"/>
            <a:chExt cx="9493505" cy="3679095"/>
          </a:xfrm>
        </p:grpSpPr>
        <p:sp>
          <p:nvSpPr>
            <p:cNvPr id="4" name="Shape 3">
              <a:extLst>
                <a:ext uri="{FF2B5EF4-FFF2-40B4-BE49-F238E27FC236}">
                  <a16:creationId xmlns:a16="http://schemas.microsoft.com/office/drawing/2014/main" id="{D338DFFF-042E-4D7D-8256-F6C94E1FD7C5}"/>
                </a:ext>
              </a:extLst>
            </p:cNvPr>
            <p:cNvSpPr/>
            <p:nvPr/>
          </p:nvSpPr>
          <p:spPr>
            <a:xfrm>
              <a:off x="1441637" y="498578"/>
              <a:ext cx="9421308" cy="3679095"/>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3C21834F-CA34-4AFD-8076-FE833DDA4F89}"/>
                </a:ext>
              </a:extLst>
            </p:cNvPr>
            <p:cNvSpPr/>
            <p:nvPr/>
          </p:nvSpPr>
          <p:spPr>
            <a:xfrm>
              <a:off x="2745645" y="3037889"/>
              <a:ext cx="153050" cy="153050"/>
            </a:xfrm>
            <a:prstGeom prst="ellipse">
              <a:avLst/>
            </a:prstGeom>
            <a:solidFill>
              <a:srgbClr val="107C1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8B3C9FE5-A1CB-403F-9714-DC3742D7E802}"/>
                </a:ext>
              </a:extLst>
            </p:cNvPr>
            <p:cNvSpPr/>
            <p:nvPr/>
          </p:nvSpPr>
          <p:spPr>
            <a:xfrm>
              <a:off x="1369440" y="1907871"/>
              <a:ext cx="1371566" cy="1063258"/>
            </a:xfrm>
            <a:custGeom>
              <a:avLst/>
              <a:gdLst>
                <a:gd name="connsiteX0" fmla="*/ 0 w 1371566"/>
                <a:gd name="connsiteY0" fmla="*/ 0 h 1063258"/>
                <a:gd name="connsiteX1" fmla="*/ 1371566 w 1371566"/>
                <a:gd name="connsiteY1" fmla="*/ 0 h 1063258"/>
                <a:gd name="connsiteX2" fmla="*/ 1371566 w 1371566"/>
                <a:gd name="connsiteY2" fmla="*/ 1063258 h 1063258"/>
                <a:gd name="connsiteX3" fmla="*/ 0 w 1371566"/>
                <a:gd name="connsiteY3" fmla="*/ 1063258 h 1063258"/>
                <a:gd name="connsiteX4" fmla="*/ 0 w 1371566"/>
                <a:gd name="connsiteY4" fmla="*/ 0 h 1063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66" h="1063258">
                  <a:moveTo>
                    <a:pt x="0" y="0"/>
                  </a:moveTo>
                  <a:lnTo>
                    <a:pt x="1371566" y="0"/>
                  </a:lnTo>
                  <a:lnTo>
                    <a:pt x="1371566" y="1063258"/>
                  </a:lnTo>
                  <a:lnTo>
                    <a:pt x="0" y="10632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098" tIns="0" rIns="0" bIns="0" numCol="1" spcCol="1270" anchor="t" anchorCtr="0">
              <a:noAutofit/>
            </a:bodyPr>
            <a:lstStyle/>
            <a:p>
              <a:pPr marL="0" lvl="0" indent="0" algn="ctr" defTabSz="1066800">
                <a:lnSpc>
                  <a:spcPct val="90000"/>
                </a:lnSpc>
                <a:spcBef>
                  <a:spcPct val="0"/>
                </a:spcBef>
                <a:spcAft>
                  <a:spcPct val="35000"/>
                </a:spcAft>
                <a:buNone/>
              </a:pPr>
              <a:r>
                <a:rPr lang="en-US" sz="2400" b="0" kern="1200">
                  <a:solidFill>
                    <a:srgbClr val="9BF00B"/>
                  </a:solidFill>
                  <a:latin typeface="+mj-lt"/>
                </a:rPr>
                <a:t>Initial</a:t>
              </a:r>
              <a:br>
                <a:rPr lang="en-US" sz="2400" b="0" kern="1200">
                  <a:solidFill>
                    <a:srgbClr val="9BF00B"/>
                  </a:solidFill>
                  <a:latin typeface="+mj-lt"/>
                </a:rPr>
              </a:br>
              <a:r>
                <a:rPr lang="en-US" sz="2400" b="0" kern="1200">
                  <a:solidFill>
                    <a:srgbClr val="9BF00B"/>
                  </a:solidFill>
                  <a:latin typeface="+mj-lt"/>
                </a:rPr>
                <a:t>Preview</a:t>
              </a:r>
              <a:br>
                <a:rPr lang="en-US" sz="2400" b="0" kern="1200">
                  <a:solidFill>
                    <a:srgbClr val="9BF00B"/>
                  </a:solidFill>
                  <a:latin typeface="+mj-lt"/>
                </a:rPr>
              </a:br>
              <a:r>
                <a:rPr lang="en-US" sz="2400" b="0" kern="1200">
                  <a:solidFill>
                    <a:srgbClr val="9BF00B"/>
                  </a:solidFill>
                  <a:latin typeface="+mj-lt"/>
                </a:rPr>
                <a:t>[Today]</a:t>
              </a:r>
            </a:p>
          </p:txBody>
        </p:sp>
        <p:sp>
          <p:nvSpPr>
            <p:cNvPr id="11" name="Oval 10">
              <a:extLst>
                <a:ext uri="{FF2B5EF4-FFF2-40B4-BE49-F238E27FC236}">
                  <a16:creationId xmlns:a16="http://schemas.microsoft.com/office/drawing/2014/main" id="{41DB5F6B-31F3-43F8-B1D6-5964D3C9A2F8}"/>
                </a:ext>
              </a:extLst>
            </p:cNvPr>
            <p:cNvSpPr/>
            <p:nvPr/>
          </p:nvSpPr>
          <p:spPr>
            <a:xfrm>
              <a:off x="5949093" y="1793772"/>
              <a:ext cx="276667" cy="276667"/>
            </a:xfrm>
            <a:prstGeom prst="ellipse">
              <a:avLst/>
            </a:prstGeom>
            <a:solidFill>
              <a:srgbClr val="0078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DF39408-B8D8-4453-A3D9-1F6E05080198}"/>
                </a:ext>
              </a:extLst>
            </p:cNvPr>
            <p:cNvSpPr/>
            <p:nvPr/>
          </p:nvSpPr>
          <p:spPr>
            <a:xfrm>
              <a:off x="3794812" y="1130799"/>
              <a:ext cx="1412772" cy="2001427"/>
            </a:xfrm>
            <a:custGeom>
              <a:avLst/>
              <a:gdLst>
                <a:gd name="connsiteX0" fmla="*/ 0 w 1412772"/>
                <a:gd name="connsiteY0" fmla="*/ 0 h 2001427"/>
                <a:gd name="connsiteX1" fmla="*/ 1412772 w 1412772"/>
                <a:gd name="connsiteY1" fmla="*/ 0 h 2001427"/>
                <a:gd name="connsiteX2" fmla="*/ 1412772 w 1412772"/>
                <a:gd name="connsiteY2" fmla="*/ 2001427 h 2001427"/>
                <a:gd name="connsiteX3" fmla="*/ 0 w 1412772"/>
                <a:gd name="connsiteY3" fmla="*/ 2001427 h 2001427"/>
                <a:gd name="connsiteX4" fmla="*/ 0 w 1412772"/>
                <a:gd name="connsiteY4" fmla="*/ 0 h 2001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772" h="2001427">
                  <a:moveTo>
                    <a:pt x="0" y="0"/>
                  </a:moveTo>
                  <a:lnTo>
                    <a:pt x="1412772" y="0"/>
                  </a:lnTo>
                  <a:lnTo>
                    <a:pt x="1412772" y="2001427"/>
                  </a:lnTo>
                  <a:lnTo>
                    <a:pt x="0" y="2001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601" tIns="0" rIns="0" bIns="0" numCol="1" spcCol="1270" anchor="t" anchorCtr="0">
              <a:noAutofit/>
            </a:bodyPr>
            <a:lstStyle/>
            <a:p>
              <a:pPr marL="0" lvl="0" indent="0" algn="ctr" defTabSz="1066800">
                <a:lnSpc>
                  <a:spcPct val="90000"/>
                </a:lnSpc>
                <a:spcBef>
                  <a:spcPct val="0"/>
                </a:spcBef>
                <a:spcAft>
                  <a:spcPct val="35000"/>
                </a:spcAft>
                <a:buNone/>
              </a:pPr>
              <a:r>
                <a:rPr lang="en-US" sz="2400" kern="1200">
                  <a:solidFill>
                    <a:srgbClr val="50E6FF"/>
                  </a:solidFill>
                </a:rPr>
                <a:t>Interim Updates</a:t>
              </a:r>
            </a:p>
          </p:txBody>
        </p:sp>
        <p:sp>
          <p:nvSpPr>
            <p:cNvPr id="13" name="Oval 12">
              <a:extLst>
                <a:ext uri="{FF2B5EF4-FFF2-40B4-BE49-F238E27FC236}">
                  <a16:creationId xmlns:a16="http://schemas.microsoft.com/office/drawing/2014/main" id="{85E9E986-4F49-47B2-8226-8A89B6D55A5D}"/>
                </a:ext>
              </a:extLst>
            </p:cNvPr>
            <p:cNvSpPr/>
            <p:nvPr/>
          </p:nvSpPr>
          <p:spPr>
            <a:xfrm>
              <a:off x="7698379" y="1429389"/>
              <a:ext cx="382625" cy="3826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D89B506-B9D5-44AF-A11A-45D31AAA7616}"/>
                </a:ext>
              </a:extLst>
            </p:cNvPr>
            <p:cNvSpPr/>
            <p:nvPr/>
          </p:nvSpPr>
          <p:spPr>
            <a:xfrm>
              <a:off x="5953789" y="540253"/>
              <a:ext cx="1823507" cy="2556971"/>
            </a:xfrm>
            <a:custGeom>
              <a:avLst/>
              <a:gdLst>
                <a:gd name="connsiteX0" fmla="*/ 0 w 1823507"/>
                <a:gd name="connsiteY0" fmla="*/ 0 h 2556971"/>
                <a:gd name="connsiteX1" fmla="*/ 1823507 w 1823507"/>
                <a:gd name="connsiteY1" fmla="*/ 0 h 2556971"/>
                <a:gd name="connsiteX2" fmla="*/ 1823507 w 1823507"/>
                <a:gd name="connsiteY2" fmla="*/ 2556971 h 2556971"/>
                <a:gd name="connsiteX3" fmla="*/ 0 w 1823507"/>
                <a:gd name="connsiteY3" fmla="*/ 2556971 h 2556971"/>
                <a:gd name="connsiteX4" fmla="*/ 0 w 1823507"/>
                <a:gd name="connsiteY4" fmla="*/ 0 h 25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3507" h="2556971">
                  <a:moveTo>
                    <a:pt x="0" y="0"/>
                  </a:moveTo>
                  <a:lnTo>
                    <a:pt x="1823507" y="0"/>
                  </a:lnTo>
                  <a:lnTo>
                    <a:pt x="1823507" y="2556971"/>
                  </a:lnTo>
                  <a:lnTo>
                    <a:pt x="0" y="25569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2746" tIns="0" rIns="0" bIns="0" numCol="1" spcCol="1270" anchor="t" anchorCtr="0">
              <a:noAutofit/>
            </a:bodyPr>
            <a:lstStyle/>
            <a:p>
              <a:pPr marL="0" lvl="0" indent="0" algn="ctr" defTabSz="1066800">
                <a:lnSpc>
                  <a:spcPct val="90000"/>
                </a:lnSpc>
                <a:spcBef>
                  <a:spcPct val="0"/>
                </a:spcBef>
                <a:spcAft>
                  <a:spcPct val="35000"/>
                </a:spcAft>
                <a:buNone/>
              </a:pPr>
              <a:r>
                <a:rPr lang="en-US" sz="2400" kern="1200">
                  <a:solidFill>
                    <a:srgbClr val="30E5D0"/>
                  </a:solidFill>
                </a:rPr>
                <a:t>General Availability</a:t>
              </a:r>
            </a:p>
          </p:txBody>
        </p:sp>
      </p:grpSp>
      <p:sp>
        <p:nvSpPr>
          <p:cNvPr id="8" name="Oval 7">
            <a:extLst>
              <a:ext uri="{FF2B5EF4-FFF2-40B4-BE49-F238E27FC236}">
                <a16:creationId xmlns:a16="http://schemas.microsoft.com/office/drawing/2014/main" id="{59F22908-00BC-4429-B956-3E2AB10AF42B}"/>
              </a:ext>
            </a:extLst>
          </p:cNvPr>
          <p:cNvSpPr/>
          <p:nvPr/>
        </p:nvSpPr>
        <p:spPr>
          <a:xfrm>
            <a:off x="4770359" y="2149426"/>
            <a:ext cx="206454" cy="207809"/>
          </a:xfrm>
          <a:prstGeom prst="ellipse">
            <a:avLst/>
          </a:pr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DEDDC4AC-5FEC-4EED-A5E2-57DA081C69CD}"/>
              </a:ext>
            </a:extLst>
          </p:cNvPr>
          <p:cNvSpPr/>
          <p:nvPr/>
        </p:nvSpPr>
        <p:spPr>
          <a:xfrm>
            <a:off x="3751623" y="2549476"/>
            <a:ext cx="176180" cy="177337"/>
          </a:xfrm>
          <a:prstGeom prst="ellipse">
            <a:avLst/>
          </a:prstGeom>
          <a:solidFill>
            <a:srgbClr val="0078D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14">
            <a:extLst>
              <a:ext uri="{FF2B5EF4-FFF2-40B4-BE49-F238E27FC236}">
                <a16:creationId xmlns:a16="http://schemas.microsoft.com/office/drawing/2014/main" id="{C31F3CE4-755F-4C42-8F59-FE153B752204}"/>
              </a:ext>
            </a:extLst>
          </p:cNvPr>
          <p:cNvSpPr/>
          <p:nvPr/>
        </p:nvSpPr>
        <p:spPr>
          <a:xfrm>
            <a:off x="2793719" y="3540847"/>
            <a:ext cx="9184438" cy="923330"/>
          </a:xfrm>
          <a:prstGeom prst="rect">
            <a:avLst/>
          </a:prstGeom>
        </p:spPr>
        <p:txBody>
          <a:bodyPr wrap="none">
            <a:spAutoFit/>
          </a:bodyPr>
          <a:lstStyle/>
          <a:p>
            <a:pPr algn="r" defTabSz="932472" fontAlgn="base">
              <a:spcBef>
                <a:spcPct val="0"/>
              </a:spcBef>
              <a:spcAft>
                <a:spcPct val="0"/>
              </a:spcAft>
            </a:pPr>
            <a:r>
              <a:rPr lang="en-US" sz="5400">
                <a:solidFill>
                  <a:srgbClr val="FFFFFF"/>
                </a:solidFill>
                <a:latin typeface="+mj-lt"/>
                <a:ea typeface="Segoe UI" pitchFamily="34" charset="0"/>
                <a:cs typeface="Segoe UI" pitchFamily="34" charset="0"/>
              </a:rPr>
              <a:t>PowerApps Embedding SDK</a:t>
            </a:r>
            <a:endParaRPr lang="en-US" sz="200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937468042"/>
      </p:ext>
    </p:extLst>
  </p:cSld>
  <p:clrMapOvr>
    <a:masterClrMapping/>
  </p:clrMapOvr>
  <p:transition>
    <p:fade/>
  </p:transition>
</p:sld>
</file>

<file path=ppt/slides/slide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8">
            <a:extLst>
              <a:ext uri="{FF2B5EF4-FFF2-40B4-BE49-F238E27FC236}">
                <a16:creationId xmlns:a16="http://schemas.microsoft.com/office/drawing/2014/main" id="{8851C3C7-FCCF-40D2-8A27-6BD614EF06D9}"/>
              </a:ext>
            </a:extLst>
          </p:cNvPr>
          <p:cNvSpPr>
            <a:spLocks noGrp="1"/>
          </p:cNvSpPr>
          <p:nvPr>
            <p:ph type="title"/>
          </p:nvPr>
        </p:nvSpPr>
        <p:spPr/>
        <p:txBody>
          <a:bodyPr/>
          <a:lstStyle/>
          <a:p>
            <a:r>
              <a:rPr lang="en-US" dirty="0"/>
              <a:t>Power Platform</a:t>
            </a:r>
          </a:p>
        </p:txBody>
      </p:sp>
      <p:grpSp>
        <p:nvGrpSpPr>
          <p:cNvPr id="147" name="Group 146">
            <a:extLst>
              <a:ext uri="{FF2B5EF4-FFF2-40B4-BE49-F238E27FC236}">
                <a16:creationId xmlns:a16="http://schemas.microsoft.com/office/drawing/2014/main" id="{2D7C7015-D286-4B1C-AED6-DD757211CE4A}"/>
              </a:ext>
            </a:extLst>
          </p:cNvPr>
          <p:cNvGrpSpPr/>
          <p:nvPr/>
        </p:nvGrpSpPr>
        <p:grpSpPr>
          <a:xfrm>
            <a:off x="6786212" y="4575222"/>
            <a:ext cx="1600200" cy="1166992"/>
            <a:chOff x="5896190" y="5092962"/>
            <a:chExt cx="1665017" cy="1214263"/>
          </a:xfrm>
          <a:noFill/>
        </p:grpSpPr>
        <p:sp>
          <p:nvSpPr>
            <p:cNvPr id="151" name="Oval 150">
              <a:extLst>
                <a:ext uri="{FF2B5EF4-FFF2-40B4-BE49-F238E27FC236}">
                  <a16:creationId xmlns:a16="http://schemas.microsoft.com/office/drawing/2014/main" id="{4388EDF4-A6BB-4549-9621-14D45894D44C}"/>
                </a:ext>
              </a:extLst>
            </p:cNvPr>
            <p:cNvSpPr/>
            <p:nvPr/>
          </p:nvSpPr>
          <p:spPr bwMode="auto">
            <a:xfrm>
              <a:off x="6670104" y="5256916"/>
              <a:ext cx="291923" cy="291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5DC766CC-EC21-494A-B85E-5A934EDB285B}"/>
                </a:ext>
              </a:extLst>
            </p:cNvPr>
            <p:cNvGrpSpPr/>
            <p:nvPr/>
          </p:nvGrpSpPr>
          <p:grpSpPr>
            <a:xfrm>
              <a:off x="5896190" y="5092962"/>
              <a:ext cx="1665017" cy="1214263"/>
              <a:chOff x="5968237" y="5086678"/>
              <a:chExt cx="1665017" cy="1214263"/>
            </a:xfrm>
            <a:grpFill/>
          </p:grpSpPr>
          <p:sp>
            <p:nvSpPr>
              <p:cNvPr id="155" name="Rectangle 154">
                <a:extLst>
                  <a:ext uri="{FF2B5EF4-FFF2-40B4-BE49-F238E27FC236}">
                    <a16:creationId xmlns:a16="http://schemas.microsoft.com/office/drawing/2014/main" id="{7F3BBF0B-AB0F-4F1C-BE33-F4AB5C057D10}"/>
                  </a:ext>
                </a:extLst>
              </p:cNvPr>
              <p:cNvSpPr/>
              <p:nvPr/>
            </p:nvSpPr>
            <p:spPr>
              <a:xfrm>
                <a:off x="5968237" y="5660454"/>
                <a:ext cx="1665017" cy="640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Data connectors</a:t>
                </a:r>
              </a:p>
            </p:txBody>
          </p:sp>
          <p:sp>
            <p:nvSpPr>
              <p:cNvPr id="156" name="Org_ECA6" title="Icon of three boxes in a bracket chart">
                <a:extLst>
                  <a:ext uri="{FF2B5EF4-FFF2-40B4-BE49-F238E27FC236}">
                    <a16:creationId xmlns:a16="http://schemas.microsoft.com/office/drawing/2014/main" id="{A006C919-1D91-47DC-9B7F-096735A6C4CE}"/>
                  </a:ext>
                </a:extLst>
              </p:cNvPr>
              <p:cNvSpPr>
                <a:spLocks noChangeAspect="1" noEditPoints="1"/>
              </p:cNvSpPr>
              <p:nvPr/>
            </p:nvSpPr>
            <p:spPr bwMode="auto">
              <a:xfrm>
                <a:off x="6582543" y="5086678"/>
                <a:ext cx="436405" cy="43661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19050" cap="sq">
                <a:solidFill>
                  <a:schemeClr val="tx1"/>
                </a:solidFill>
                <a:prstDash val="solid"/>
                <a:miter lim="800000"/>
                <a:headEnd/>
                <a:tailEnd/>
              </a:ln>
            </p:spPr>
            <p:txBody>
              <a:bodyPr vert="horz" wrap="square" lIns="86130" tIns="43065" rIns="86130" bIns="43065" numCol="1" anchor="t"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4" name="TextBox 183">
            <a:extLst>
              <a:ext uri="{FF2B5EF4-FFF2-40B4-BE49-F238E27FC236}">
                <a16:creationId xmlns:a16="http://schemas.microsoft.com/office/drawing/2014/main" id="{D0F75230-7186-4EAB-A6F9-9B8F5C4375E1}"/>
              </a:ext>
            </a:extLst>
          </p:cNvPr>
          <p:cNvSpPr txBox="1"/>
          <p:nvPr/>
        </p:nvSpPr>
        <p:spPr>
          <a:xfrm>
            <a:off x="613699" y="1497770"/>
            <a:ext cx="2743200"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a:ea typeface="+mn-ea"/>
                <a:cs typeface="+mn-cs"/>
              </a:rPr>
              <a:t>Dynamics 365</a:t>
            </a:r>
          </a:p>
        </p:txBody>
      </p:sp>
      <p:sp>
        <p:nvSpPr>
          <p:cNvPr id="185" name="TextBox 184">
            <a:extLst>
              <a:ext uri="{FF2B5EF4-FFF2-40B4-BE49-F238E27FC236}">
                <a16:creationId xmlns:a16="http://schemas.microsoft.com/office/drawing/2014/main" id="{B5925C87-216D-4511-8735-86F3787C2A75}"/>
              </a:ext>
            </a:extLst>
          </p:cNvPr>
          <p:cNvSpPr txBox="1"/>
          <p:nvPr/>
        </p:nvSpPr>
        <p:spPr>
          <a:xfrm>
            <a:off x="3348390" y="1497770"/>
            <a:ext cx="2746963"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a:ea typeface="+mn-ea"/>
                <a:cs typeface="+mn-cs"/>
              </a:rPr>
              <a:t>Office 365</a:t>
            </a:r>
          </a:p>
        </p:txBody>
      </p:sp>
      <p:sp>
        <p:nvSpPr>
          <p:cNvPr id="186" name="TextBox 185">
            <a:extLst>
              <a:ext uri="{FF2B5EF4-FFF2-40B4-BE49-F238E27FC236}">
                <a16:creationId xmlns:a16="http://schemas.microsoft.com/office/drawing/2014/main" id="{CB83AE4F-10BE-4589-A645-790020DF368D}"/>
              </a:ext>
            </a:extLst>
          </p:cNvPr>
          <p:cNvSpPr txBox="1"/>
          <p:nvPr/>
        </p:nvSpPr>
        <p:spPr>
          <a:xfrm>
            <a:off x="6091590" y="1497770"/>
            <a:ext cx="2750729"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Mobile apps</a:t>
            </a:r>
          </a:p>
        </p:txBody>
      </p:sp>
      <p:cxnSp>
        <p:nvCxnSpPr>
          <p:cNvPr id="188" name="Straight Connector 187">
            <a:extLst>
              <a:ext uri="{FF2B5EF4-FFF2-40B4-BE49-F238E27FC236}">
                <a16:creationId xmlns:a16="http://schemas.microsoft.com/office/drawing/2014/main" id="{6B8366A3-5A2D-40A7-BBCF-F373270C007D}"/>
              </a:ext>
            </a:extLst>
          </p:cNvPr>
          <p:cNvCxnSpPr/>
          <p:nvPr/>
        </p:nvCxnSpPr>
        <p:spPr>
          <a:xfrm>
            <a:off x="3348390" y="1380845"/>
            <a:ext cx="0" cy="51944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74D1215-7665-44CE-BB7C-28A7504E16DD}"/>
              </a:ext>
            </a:extLst>
          </p:cNvPr>
          <p:cNvCxnSpPr/>
          <p:nvPr/>
        </p:nvCxnSpPr>
        <p:spPr>
          <a:xfrm>
            <a:off x="6096640" y="1380845"/>
            <a:ext cx="0" cy="51944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69179E-F9DB-4078-B206-97249F64F35D}"/>
              </a:ext>
            </a:extLst>
          </p:cNvPr>
          <p:cNvCxnSpPr>
            <a:cxnSpLocks/>
          </p:cNvCxnSpPr>
          <p:nvPr/>
        </p:nvCxnSpPr>
        <p:spPr>
          <a:xfrm>
            <a:off x="8843610" y="1380845"/>
            <a:ext cx="0" cy="51944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9D89165C-1EF2-4AEE-AFF4-0A7BDECE2969}"/>
              </a:ext>
            </a:extLst>
          </p:cNvPr>
          <p:cNvGrpSpPr/>
          <p:nvPr/>
        </p:nvGrpSpPr>
        <p:grpSpPr>
          <a:xfrm>
            <a:off x="1181403" y="5995151"/>
            <a:ext cx="9829195" cy="263640"/>
            <a:chOff x="1104562" y="6313322"/>
            <a:chExt cx="10227339" cy="274320"/>
          </a:xfrm>
        </p:grpSpPr>
        <p:grpSp>
          <p:nvGrpSpPr>
            <p:cNvPr id="191" name="Group 190">
              <a:extLst>
                <a:ext uri="{FF2B5EF4-FFF2-40B4-BE49-F238E27FC236}">
                  <a16:creationId xmlns:a16="http://schemas.microsoft.com/office/drawing/2014/main" id="{202DC032-4D52-412B-841E-709BDBF826CD}"/>
                </a:ext>
              </a:extLst>
            </p:cNvPr>
            <p:cNvGrpSpPr/>
            <p:nvPr/>
          </p:nvGrpSpPr>
          <p:grpSpPr>
            <a:xfrm>
              <a:off x="1104562" y="6313322"/>
              <a:ext cx="10227339" cy="274320"/>
              <a:chOff x="2571291" y="6157971"/>
              <a:chExt cx="7683959" cy="274320"/>
            </a:xfrm>
          </p:grpSpPr>
          <p:cxnSp>
            <p:nvCxnSpPr>
              <p:cNvPr id="198" name="Straight Connector 197">
                <a:extLst>
                  <a:ext uri="{FF2B5EF4-FFF2-40B4-BE49-F238E27FC236}">
                    <a16:creationId xmlns:a16="http://schemas.microsoft.com/office/drawing/2014/main" id="{F0485DD9-AECD-418B-A68D-FD54B43C6CD3}"/>
                  </a:ext>
                </a:extLst>
              </p:cNvPr>
              <p:cNvCxnSpPr>
                <a:cxnSpLocks/>
              </p:cNvCxnSpPr>
              <p:nvPr/>
            </p:nvCxnSpPr>
            <p:spPr>
              <a:xfrm>
                <a:off x="2571291" y="6295131"/>
                <a:ext cx="3323409" cy="0"/>
              </a:xfrm>
              <a:prstGeom prst="line">
                <a:avLst/>
              </a:prstGeom>
              <a:ln w="127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D23E5CA-FFBD-4B4A-BF0F-D4EB2E223F38}"/>
                  </a:ext>
                </a:extLst>
              </p:cNvPr>
              <p:cNvCxnSpPr/>
              <p:nvPr/>
            </p:nvCxnSpPr>
            <p:spPr>
              <a:xfrm>
                <a:off x="10255250" y="6157971"/>
                <a:ext cx="0" cy="27432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88FDD56-00EB-4689-9E09-EA0B144BE420}"/>
                  </a:ext>
                </a:extLst>
              </p:cNvPr>
              <p:cNvCxnSpPr/>
              <p:nvPr/>
            </p:nvCxnSpPr>
            <p:spPr>
              <a:xfrm>
                <a:off x="2571291" y="6157971"/>
                <a:ext cx="0" cy="27432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FBB9A4B-A623-4AA5-AFE3-53656CF56838}"/>
                  </a:ext>
                </a:extLst>
              </p:cNvPr>
              <p:cNvCxnSpPr>
                <a:cxnSpLocks/>
              </p:cNvCxnSpPr>
              <p:nvPr/>
            </p:nvCxnSpPr>
            <p:spPr>
              <a:xfrm flipV="1">
                <a:off x="6931843" y="6295132"/>
                <a:ext cx="3323407" cy="10900"/>
              </a:xfrm>
              <a:prstGeom prst="line">
                <a:avLst/>
              </a:prstGeom>
              <a:ln w="127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2" name="Group 14">
              <a:extLst>
                <a:ext uri="{FF2B5EF4-FFF2-40B4-BE49-F238E27FC236}">
                  <a16:creationId xmlns:a16="http://schemas.microsoft.com/office/drawing/2014/main" id="{38564228-8AB9-44CB-9EC1-F23EA34BBF3A}"/>
                </a:ext>
              </a:extLst>
            </p:cNvPr>
            <p:cNvGrpSpPr>
              <a:grpSpLocks noChangeAspect="1"/>
            </p:cNvGrpSpPr>
            <p:nvPr/>
          </p:nvGrpSpPr>
          <p:grpSpPr bwMode="auto">
            <a:xfrm>
              <a:off x="5920725" y="6344292"/>
              <a:ext cx="595012" cy="189629"/>
              <a:chOff x="3759" y="1952"/>
              <a:chExt cx="1412" cy="450"/>
            </a:xfrm>
            <a:solidFill>
              <a:schemeClr val="accent1"/>
            </a:solidFill>
          </p:grpSpPr>
          <p:sp>
            <p:nvSpPr>
              <p:cNvPr id="193" name="Freeform 17">
                <a:extLst>
                  <a:ext uri="{FF2B5EF4-FFF2-40B4-BE49-F238E27FC236}">
                    <a16:creationId xmlns:a16="http://schemas.microsoft.com/office/drawing/2014/main" id="{167112FA-6D64-4ED3-A44C-7A581DBC56AF}"/>
                  </a:ext>
                </a:extLst>
              </p:cNvPr>
              <p:cNvSpPr>
                <a:spLocks noEditPoints="1"/>
              </p:cNvSpPr>
              <p:nvPr/>
            </p:nvSpPr>
            <p:spPr bwMode="auto">
              <a:xfrm>
                <a:off x="3759" y="1952"/>
                <a:ext cx="358" cy="426"/>
              </a:xfrm>
              <a:custGeom>
                <a:avLst/>
                <a:gdLst>
                  <a:gd name="T0" fmla="*/ 0 w 264"/>
                  <a:gd name="T1" fmla="*/ 302 h 312"/>
                  <a:gd name="T2" fmla="*/ 14 w 264"/>
                  <a:gd name="T3" fmla="*/ 261 h 312"/>
                  <a:gd name="T4" fmla="*/ 104 w 264"/>
                  <a:gd name="T5" fmla="*/ 16 h 312"/>
                  <a:gd name="T6" fmla="*/ 127 w 264"/>
                  <a:gd name="T7" fmla="*/ 0 h 312"/>
                  <a:gd name="T8" fmla="*/ 153 w 264"/>
                  <a:gd name="T9" fmla="*/ 15 h 312"/>
                  <a:gd name="T10" fmla="*/ 253 w 264"/>
                  <a:gd name="T11" fmla="*/ 285 h 312"/>
                  <a:gd name="T12" fmla="*/ 253 w 264"/>
                  <a:gd name="T13" fmla="*/ 302 h 312"/>
                  <a:gd name="T14" fmla="*/ 218 w 264"/>
                  <a:gd name="T15" fmla="*/ 295 h 312"/>
                  <a:gd name="T16" fmla="*/ 196 w 264"/>
                  <a:gd name="T17" fmla="*/ 233 h 312"/>
                  <a:gd name="T18" fmla="*/ 175 w 264"/>
                  <a:gd name="T19" fmla="*/ 219 h 312"/>
                  <a:gd name="T20" fmla="*/ 79 w 264"/>
                  <a:gd name="T21" fmla="*/ 219 h 312"/>
                  <a:gd name="T22" fmla="*/ 61 w 264"/>
                  <a:gd name="T23" fmla="*/ 232 h 312"/>
                  <a:gd name="T24" fmla="*/ 47 w 264"/>
                  <a:gd name="T25" fmla="*/ 274 h 312"/>
                  <a:gd name="T26" fmla="*/ 0 w 264"/>
                  <a:gd name="T27" fmla="*/ 302 h 312"/>
                  <a:gd name="T28" fmla="*/ 128 w 264"/>
                  <a:gd name="T29" fmla="*/ 44 h 312"/>
                  <a:gd name="T30" fmla="*/ 82 w 264"/>
                  <a:gd name="T31" fmla="*/ 173 h 312"/>
                  <a:gd name="T32" fmla="*/ 91 w 264"/>
                  <a:gd name="T33" fmla="*/ 187 h 312"/>
                  <a:gd name="T34" fmla="*/ 163 w 264"/>
                  <a:gd name="T35" fmla="*/ 187 h 312"/>
                  <a:gd name="T36" fmla="*/ 173 w 264"/>
                  <a:gd name="T37" fmla="*/ 171 h 312"/>
                  <a:gd name="T38" fmla="*/ 128 w 264"/>
                  <a:gd name="T39" fmla="*/ 4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312">
                    <a:moveTo>
                      <a:pt x="0" y="302"/>
                    </a:moveTo>
                    <a:cubicBezTo>
                      <a:pt x="2" y="287"/>
                      <a:pt x="9" y="274"/>
                      <a:pt x="14" y="261"/>
                    </a:cubicBezTo>
                    <a:cubicBezTo>
                      <a:pt x="44" y="179"/>
                      <a:pt x="75" y="98"/>
                      <a:pt x="104" y="16"/>
                    </a:cubicBezTo>
                    <a:cubicBezTo>
                      <a:pt x="109" y="3"/>
                      <a:pt x="115" y="0"/>
                      <a:pt x="127" y="0"/>
                    </a:cubicBezTo>
                    <a:cubicBezTo>
                      <a:pt x="139" y="0"/>
                      <a:pt x="147" y="1"/>
                      <a:pt x="153" y="15"/>
                    </a:cubicBezTo>
                    <a:cubicBezTo>
                      <a:pt x="185" y="105"/>
                      <a:pt x="219" y="195"/>
                      <a:pt x="253" y="285"/>
                    </a:cubicBezTo>
                    <a:cubicBezTo>
                      <a:pt x="255" y="290"/>
                      <a:pt x="264" y="300"/>
                      <a:pt x="253" y="302"/>
                    </a:cubicBezTo>
                    <a:cubicBezTo>
                      <a:pt x="242" y="304"/>
                      <a:pt x="226" y="312"/>
                      <a:pt x="218" y="295"/>
                    </a:cubicBezTo>
                    <a:cubicBezTo>
                      <a:pt x="210" y="274"/>
                      <a:pt x="202" y="254"/>
                      <a:pt x="196" y="233"/>
                    </a:cubicBezTo>
                    <a:cubicBezTo>
                      <a:pt x="192" y="222"/>
                      <a:pt x="186" y="219"/>
                      <a:pt x="175" y="219"/>
                    </a:cubicBezTo>
                    <a:cubicBezTo>
                      <a:pt x="143" y="219"/>
                      <a:pt x="111" y="219"/>
                      <a:pt x="79" y="219"/>
                    </a:cubicBezTo>
                    <a:cubicBezTo>
                      <a:pt x="69" y="219"/>
                      <a:pt x="64" y="222"/>
                      <a:pt x="61" y="232"/>
                    </a:cubicBezTo>
                    <a:cubicBezTo>
                      <a:pt x="57" y="246"/>
                      <a:pt x="51" y="260"/>
                      <a:pt x="47" y="274"/>
                    </a:cubicBezTo>
                    <a:cubicBezTo>
                      <a:pt x="36" y="306"/>
                      <a:pt x="36" y="306"/>
                      <a:pt x="0" y="302"/>
                    </a:cubicBezTo>
                    <a:close/>
                    <a:moveTo>
                      <a:pt x="128" y="44"/>
                    </a:moveTo>
                    <a:cubicBezTo>
                      <a:pt x="113" y="87"/>
                      <a:pt x="98" y="130"/>
                      <a:pt x="82" y="173"/>
                    </a:cubicBezTo>
                    <a:cubicBezTo>
                      <a:pt x="78" y="183"/>
                      <a:pt x="79" y="187"/>
                      <a:pt x="91" y="187"/>
                    </a:cubicBezTo>
                    <a:cubicBezTo>
                      <a:pt x="115" y="186"/>
                      <a:pt x="139" y="186"/>
                      <a:pt x="163" y="187"/>
                    </a:cubicBezTo>
                    <a:cubicBezTo>
                      <a:pt x="179" y="187"/>
                      <a:pt x="177" y="181"/>
                      <a:pt x="173" y="171"/>
                    </a:cubicBezTo>
                    <a:cubicBezTo>
                      <a:pt x="158" y="128"/>
                      <a:pt x="143" y="86"/>
                      <a:pt x="1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Freeform 18">
                <a:extLst>
                  <a:ext uri="{FF2B5EF4-FFF2-40B4-BE49-F238E27FC236}">
                    <a16:creationId xmlns:a16="http://schemas.microsoft.com/office/drawing/2014/main" id="{72CA5CB6-E3F0-43DC-8E6B-93252B980024}"/>
                  </a:ext>
                </a:extLst>
              </p:cNvPr>
              <p:cNvSpPr>
                <a:spLocks noEditPoints="1"/>
              </p:cNvSpPr>
              <p:nvPr/>
            </p:nvSpPr>
            <p:spPr bwMode="auto">
              <a:xfrm>
                <a:off x="4905" y="2054"/>
                <a:ext cx="266" cy="348"/>
              </a:xfrm>
              <a:custGeom>
                <a:avLst/>
                <a:gdLst>
                  <a:gd name="T0" fmla="*/ 177 w 196"/>
                  <a:gd name="T1" fmla="*/ 181 h 255"/>
                  <a:gd name="T2" fmla="*/ 150 w 196"/>
                  <a:gd name="T3" fmla="*/ 227 h 255"/>
                  <a:gd name="T4" fmla="*/ 10 w 196"/>
                  <a:gd name="T5" fmla="*/ 107 h 255"/>
                  <a:gd name="T6" fmla="*/ 24 w 196"/>
                  <a:gd name="T7" fmla="*/ 60 h 255"/>
                  <a:gd name="T8" fmla="*/ 124 w 196"/>
                  <a:gd name="T9" fmla="*/ 8 h 255"/>
                  <a:gd name="T10" fmla="*/ 192 w 196"/>
                  <a:gd name="T11" fmla="*/ 91 h 255"/>
                  <a:gd name="T12" fmla="*/ 158 w 196"/>
                  <a:gd name="T13" fmla="*/ 129 h 255"/>
                  <a:gd name="T14" fmla="*/ 60 w 196"/>
                  <a:gd name="T15" fmla="*/ 129 h 255"/>
                  <a:gd name="T16" fmla="*/ 46 w 196"/>
                  <a:gd name="T17" fmla="*/ 146 h 255"/>
                  <a:gd name="T18" fmla="*/ 142 w 196"/>
                  <a:gd name="T19" fmla="*/ 199 h 255"/>
                  <a:gd name="T20" fmla="*/ 177 w 196"/>
                  <a:gd name="T21" fmla="*/ 181 h 255"/>
                  <a:gd name="T22" fmla="*/ 102 w 196"/>
                  <a:gd name="T23" fmla="*/ 99 h 255"/>
                  <a:gd name="T24" fmla="*/ 144 w 196"/>
                  <a:gd name="T25" fmla="*/ 99 h 255"/>
                  <a:gd name="T26" fmla="*/ 157 w 196"/>
                  <a:gd name="T27" fmla="*/ 83 h 255"/>
                  <a:gd name="T28" fmla="*/ 105 w 196"/>
                  <a:gd name="T29" fmla="*/ 37 h 255"/>
                  <a:gd name="T30" fmla="*/ 48 w 196"/>
                  <a:gd name="T31" fmla="*/ 89 h 255"/>
                  <a:gd name="T32" fmla="*/ 58 w 196"/>
                  <a:gd name="T33" fmla="*/ 99 h 255"/>
                  <a:gd name="T34" fmla="*/ 102 w 196"/>
                  <a:gd name="T35" fmla="*/ 9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255">
                    <a:moveTo>
                      <a:pt x="177" y="181"/>
                    </a:moveTo>
                    <a:cubicBezTo>
                      <a:pt x="180" y="216"/>
                      <a:pt x="178" y="218"/>
                      <a:pt x="150" y="227"/>
                    </a:cubicBezTo>
                    <a:cubicBezTo>
                      <a:pt x="65" y="255"/>
                      <a:pt x="0" y="199"/>
                      <a:pt x="10" y="107"/>
                    </a:cubicBezTo>
                    <a:cubicBezTo>
                      <a:pt x="12" y="91"/>
                      <a:pt x="16" y="75"/>
                      <a:pt x="24" y="60"/>
                    </a:cubicBezTo>
                    <a:cubicBezTo>
                      <a:pt x="44" y="20"/>
                      <a:pt x="82" y="0"/>
                      <a:pt x="124" y="8"/>
                    </a:cubicBezTo>
                    <a:cubicBezTo>
                      <a:pt x="163" y="16"/>
                      <a:pt x="187" y="45"/>
                      <a:pt x="192" y="91"/>
                    </a:cubicBezTo>
                    <a:cubicBezTo>
                      <a:pt x="196" y="129"/>
                      <a:pt x="196" y="129"/>
                      <a:pt x="158" y="129"/>
                    </a:cubicBezTo>
                    <a:cubicBezTo>
                      <a:pt x="126" y="129"/>
                      <a:pt x="93" y="130"/>
                      <a:pt x="60" y="129"/>
                    </a:cubicBezTo>
                    <a:cubicBezTo>
                      <a:pt x="46" y="128"/>
                      <a:pt x="44" y="134"/>
                      <a:pt x="46" y="146"/>
                    </a:cubicBezTo>
                    <a:cubicBezTo>
                      <a:pt x="56" y="193"/>
                      <a:pt x="93" y="214"/>
                      <a:pt x="142" y="199"/>
                    </a:cubicBezTo>
                    <a:cubicBezTo>
                      <a:pt x="154" y="195"/>
                      <a:pt x="165" y="189"/>
                      <a:pt x="177" y="181"/>
                    </a:cubicBezTo>
                    <a:close/>
                    <a:moveTo>
                      <a:pt x="102" y="99"/>
                    </a:moveTo>
                    <a:cubicBezTo>
                      <a:pt x="116" y="99"/>
                      <a:pt x="130" y="98"/>
                      <a:pt x="144" y="99"/>
                    </a:cubicBezTo>
                    <a:cubicBezTo>
                      <a:pt x="156" y="100"/>
                      <a:pt x="158" y="94"/>
                      <a:pt x="157" y="83"/>
                    </a:cubicBezTo>
                    <a:cubicBezTo>
                      <a:pt x="153" y="54"/>
                      <a:pt x="133" y="36"/>
                      <a:pt x="105" y="37"/>
                    </a:cubicBezTo>
                    <a:cubicBezTo>
                      <a:pt x="78" y="38"/>
                      <a:pt x="50" y="63"/>
                      <a:pt x="48" y="89"/>
                    </a:cubicBezTo>
                    <a:cubicBezTo>
                      <a:pt x="47" y="99"/>
                      <a:pt x="52" y="99"/>
                      <a:pt x="58" y="99"/>
                    </a:cubicBezTo>
                    <a:cubicBezTo>
                      <a:pt x="73" y="99"/>
                      <a:pt x="88" y="99"/>
                      <a:pt x="10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5" name="Freeform 19">
                <a:extLst>
                  <a:ext uri="{FF2B5EF4-FFF2-40B4-BE49-F238E27FC236}">
                    <a16:creationId xmlns:a16="http://schemas.microsoft.com/office/drawing/2014/main" id="{194DCF09-1C1D-47E5-BB84-49EB4476ADF4}"/>
                  </a:ext>
                </a:extLst>
              </p:cNvPr>
              <p:cNvSpPr>
                <a:spLocks/>
              </p:cNvSpPr>
              <p:nvPr/>
            </p:nvSpPr>
            <p:spPr bwMode="auto">
              <a:xfrm>
                <a:off x="4407" y="2061"/>
                <a:ext cx="244" cy="321"/>
              </a:xfrm>
              <a:custGeom>
                <a:avLst/>
                <a:gdLst>
                  <a:gd name="T0" fmla="*/ 143 w 180"/>
                  <a:gd name="T1" fmla="*/ 193 h 235"/>
                  <a:gd name="T2" fmla="*/ 94 w 180"/>
                  <a:gd name="T3" fmla="*/ 227 h 235"/>
                  <a:gd name="T4" fmla="*/ 8 w 180"/>
                  <a:gd name="T5" fmla="*/ 166 h 235"/>
                  <a:gd name="T6" fmla="*/ 5 w 180"/>
                  <a:gd name="T7" fmla="*/ 17 h 235"/>
                  <a:gd name="T8" fmla="*/ 25 w 180"/>
                  <a:gd name="T9" fmla="*/ 7 h 235"/>
                  <a:gd name="T10" fmla="*/ 39 w 180"/>
                  <a:gd name="T11" fmla="*/ 20 h 235"/>
                  <a:gd name="T12" fmla="*/ 39 w 180"/>
                  <a:gd name="T13" fmla="*/ 124 h 235"/>
                  <a:gd name="T14" fmla="*/ 42 w 180"/>
                  <a:gd name="T15" fmla="*/ 158 h 235"/>
                  <a:gd name="T16" fmla="*/ 80 w 180"/>
                  <a:gd name="T17" fmla="*/ 197 h 235"/>
                  <a:gd name="T18" fmla="*/ 136 w 180"/>
                  <a:gd name="T19" fmla="*/ 171 h 235"/>
                  <a:gd name="T20" fmla="*/ 145 w 180"/>
                  <a:gd name="T21" fmla="*/ 130 h 235"/>
                  <a:gd name="T22" fmla="*/ 144 w 180"/>
                  <a:gd name="T23" fmla="*/ 22 h 235"/>
                  <a:gd name="T24" fmla="*/ 162 w 180"/>
                  <a:gd name="T25" fmla="*/ 6 h 235"/>
                  <a:gd name="T26" fmla="*/ 180 w 180"/>
                  <a:gd name="T27" fmla="*/ 22 h 235"/>
                  <a:gd name="T28" fmla="*/ 180 w 180"/>
                  <a:gd name="T29" fmla="*/ 204 h 235"/>
                  <a:gd name="T30" fmla="*/ 164 w 180"/>
                  <a:gd name="T31" fmla="*/ 224 h 235"/>
                  <a:gd name="T32" fmla="*/ 145 w 180"/>
                  <a:gd name="T33" fmla="*/ 205 h 235"/>
                  <a:gd name="T34" fmla="*/ 143 w 180"/>
                  <a:gd name="T35" fmla="*/ 1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235">
                    <a:moveTo>
                      <a:pt x="143" y="193"/>
                    </a:moveTo>
                    <a:cubicBezTo>
                      <a:pt x="129" y="213"/>
                      <a:pt x="114" y="224"/>
                      <a:pt x="94" y="227"/>
                    </a:cubicBezTo>
                    <a:cubicBezTo>
                      <a:pt x="49" y="235"/>
                      <a:pt x="14" y="212"/>
                      <a:pt x="8" y="166"/>
                    </a:cubicBezTo>
                    <a:cubicBezTo>
                      <a:pt x="0" y="117"/>
                      <a:pt x="6" y="67"/>
                      <a:pt x="5" y="17"/>
                    </a:cubicBezTo>
                    <a:cubicBezTo>
                      <a:pt x="4" y="0"/>
                      <a:pt x="18" y="9"/>
                      <a:pt x="25" y="7"/>
                    </a:cubicBezTo>
                    <a:cubicBezTo>
                      <a:pt x="35" y="5"/>
                      <a:pt x="39" y="9"/>
                      <a:pt x="39" y="20"/>
                    </a:cubicBezTo>
                    <a:cubicBezTo>
                      <a:pt x="39" y="55"/>
                      <a:pt x="39" y="89"/>
                      <a:pt x="39" y="124"/>
                    </a:cubicBezTo>
                    <a:cubicBezTo>
                      <a:pt x="39" y="135"/>
                      <a:pt x="39" y="147"/>
                      <a:pt x="42" y="158"/>
                    </a:cubicBezTo>
                    <a:cubicBezTo>
                      <a:pt x="47" y="182"/>
                      <a:pt x="59" y="194"/>
                      <a:pt x="80" y="197"/>
                    </a:cubicBezTo>
                    <a:cubicBezTo>
                      <a:pt x="105" y="201"/>
                      <a:pt x="124" y="191"/>
                      <a:pt x="136" y="171"/>
                    </a:cubicBezTo>
                    <a:cubicBezTo>
                      <a:pt x="143" y="158"/>
                      <a:pt x="145" y="144"/>
                      <a:pt x="145" y="130"/>
                    </a:cubicBezTo>
                    <a:cubicBezTo>
                      <a:pt x="145" y="94"/>
                      <a:pt x="146" y="58"/>
                      <a:pt x="144" y="22"/>
                    </a:cubicBezTo>
                    <a:cubicBezTo>
                      <a:pt x="144" y="7"/>
                      <a:pt x="151" y="7"/>
                      <a:pt x="162" y="6"/>
                    </a:cubicBezTo>
                    <a:cubicBezTo>
                      <a:pt x="174" y="6"/>
                      <a:pt x="180" y="8"/>
                      <a:pt x="180" y="22"/>
                    </a:cubicBezTo>
                    <a:cubicBezTo>
                      <a:pt x="179" y="83"/>
                      <a:pt x="179" y="144"/>
                      <a:pt x="180" y="204"/>
                    </a:cubicBezTo>
                    <a:cubicBezTo>
                      <a:pt x="180" y="216"/>
                      <a:pt x="180" y="225"/>
                      <a:pt x="164" y="224"/>
                    </a:cubicBezTo>
                    <a:cubicBezTo>
                      <a:pt x="149" y="224"/>
                      <a:pt x="142" y="221"/>
                      <a:pt x="145" y="205"/>
                    </a:cubicBezTo>
                    <a:cubicBezTo>
                      <a:pt x="145" y="203"/>
                      <a:pt x="144" y="200"/>
                      <a:pt x="14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20">
                <a:extLst>
                  <a:ext uri="{FF2B5EF4-FFF2-40B4-BE49-F238E27FC236}">
                    <a16:creationId xmlns:a16="http://schemas.microsoft.com/office/drawing/2014/main" id="{B3688EED-CEC5-4CE0-9AD2-778FEBE8E0B7}"/>
                  </a:ext>
                </a:extLst>
              </p:cNvPr>
              <p:cNvSpPr>
                <a:spLocks/>
              </p:cNvSpPr>
              <p:nvPr/>
            </p:nvSpPr>
            <p:spPr bwMode="auto">
              <a:xfrm>
                <a:off x="4122" y="2067"/>
                <a:ext cx="243" cy="304"/>
              </a:xfrm>
              <a:custGeom>
                <a:avLst/>
                <a:gdLst>
                  <a:gd name="T0" fmla="*/ 125 w 179"/>
                  <a:gd name="T1" fmla="*/ 33 h 223"/>
                  <a:gd name="T2" fmla="*/ 28 w 179"/>
                  <a:gd name="T3" fmla="*/ 33 h 223"/>
                  <a:gd name="T4" fmla="*/ 14 w 179"/>
                  <a:gd name="T5" fmla="*/ 18 h 223"/>
                  <a:gd name="T6" fmla="*/ 28 w 179"/>
                  <a:gd name="T7" fmla="*/ 3 h 223"/>
                  <a:gd name="T8" fmla="*/ 160 w 179"/>
                  <a:gd name="T9" fmla="*/ 3 h 223"/>
                  <a:gd name="T10" fmla="*/ 176 w 179"/>
                  <a:gd name="T11" fmla="*/ 6 h 223"/>
                  <a:gd name="T12" fmla="*/ 170 w 179"/>
                  <a:gd name="T13" fmla="*/ 22 h 223"/>
                  <a:gd name="T14" fmla="*/ 68 w 179"/>
                  <a:gd name="T15" fmla="*/ 168 h 223"/>
                  <a:gd name="T16" fmla="*/ 57 w 179"/>
                  <a:gd name="T17" fmla="*/ 189 h 223"/>
                  <a:gd name="T18" fmla="*/ 157 w 179"/>
                  <a:gd name="T19" fmla="*/ 189 h 223"/>
                  <a:gd name="T20" fmla="*/ 176 w 179"/>
                  <a:gd name="T21" fmla="*/ 204 h 223"/>
                  <a:gd name="T22" fmla="*/ 156 w 179"/>
                  <a:gd name="T23" fmla="*/ 220 h 223"/>
                  <a:gd name="T24" fmla="*/ 20 w 179"/>
                  <a:gd name="T25" fmla="*/ 219 h 223"/>
                  <a:gd name="T26" fmla="*/ 4 w 179"/>
                  <a:gd name="T27" fmla="*/ 216 h 223"/>
                  <a:gd name="T28" fmla="*/ 9 w 179"/>
                  <a:gd name="T29" fmla="*/ 198 h 223"/>
                  <a:gd name="T30" fmla="*/ 119 w 179"/>
                  <a:gd name="T31" fmla="*/ 43 h 223"/>
                  <a:gd name="T32" fmla="*/ 125 w 179"/>
                  <a:gd name="T33"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 h="223">
                    <a:moveTo>
                      <a:pt x="125" y="33"/>
                    </a:moveTo>
                    <a:cubicBezTo>
                      <a:pt x="90" y="33"/>
                      <a:pt x="59" y="32"/>
                      <a:pt x="28" y="33"/>
                    </a:cubicBezTo>
                    <a:cubicBezTo>
                      <a:pt x="16" y="33"/>
                      <a:pt x="14" y="28"/>
                      <a:pt x="14" y="18"/>
                    </a:cubicBezTo>
                    <a:cubicBezTo>
                      <a:pt x="14" y="7"/>
                      <a:pt x="16" y="2"/>
                      <a:pt x="28" y="3"/>
                    </a:cubicBezTo>
                    <a:cubicBezTo>
                      <a:pt x="72" y="3"/>
                      <a:pt x="116" y="3"/>
                      <a:pt x="160" y="3"/>
                    </a:cubicBezTo>
                    <a:cubicBezTo>
                      <a:pt x="165" y="3"/>
                      <a:pt x="173" y="0"/>
                      <a:pt x="176" y="6"/>
                    </a:cubicBezTo>
                    <a:cubicBezTo>
                      <a:pt x="179" y="12"/>
                      <a:pt x="174" y="18"/>
                      <a:pt x="170" y="22"/>
                    </a:cubicBezTo>
                    <a:cubicBezTo>
                      <a:pt x="136" y="71"/>
                      <a:pt x="102" y="119"/>
                      <a:pt x="68" y="168"/>
                    </a:cubicBezTo>
                    <a:cubicBezTo>
                      <a:pt x="64" y="174"/>
                      <a:pt x="58" y="179"/>
                      <a:pt x="57" y="189"/>
                    </a:cubicBezTo>
                    <a:cubicBezTo>
                      <a:pt x="91" y="189"/>
                      <a:pt x="124" y="189"/>
                      <a:pt x="157" y="189"/>
                    </a:cubicBezTo>
                    <a:cubicBezTo>
                      <a:pt x="167" y="189"/>
                      <a:pt x="176" y="187"/>
                      <a:pt x="176" y="204"/>
                    </a:cubicBezTo>
                    <a:cubicBezTo>
                      <a:pt x="176" y="220"/>
                      <a:pt x="168" y="220"/>
                      <a:pt x="156" y="220"/>
                    </a:cubicBezTo>
                    <a:cubicBezTo>
                      <a:pt x="111" y="219"/>
                      <a:pt x="65" y="220"/>
                      <a:pt x="20" y="219"/>
                    </a:cubicBezTo>
                    <a:cubicBezTo>
                      <a:pt x="15" y="219"/>
                      <a:pt x="7" y="223"/>
                      <a:pt x="4" y="216"/>
                    </a:cubicBezTo>
                    <a:cubicBezTo>
                      <a:pt x="0" y="209"/>
                      <a:pt x="6" y="204"/>
                      <a:pt x="9" y="198"/>
                    </a:cubicBezTo>
                    <a:cubicBezTo>
                      <a:pt x="46" y="147"/>
                      <a:pt x="82" y="95"/>
                      <a:pt x="119" y="43"/>
                    </a:cubicBezTo>
                    <a:cubicBezTo>
                      <a:pt x="121" y="41"/>
                      <a:pt x="122" y="38"/>
                      <a:pt x="12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21">
                <a:extLst>
                  <a:ext uri="{FF2B5EF4-FFF2-40B4-BE49-F238E27FC236}">
                    <a16:creationId xmlns:a16="http://schemas.microsoft.com/office/drawing/2014/main" id="{E64BA526-2F97-4E93-9D04-34A59F50F079}"/>
                  </a:ext>
                </a:extLst>
              </p:cNvPr>
              <p:cNvSpPr>
                <a:spLocks/>
              </p:cNvSpPr>
              <p:nvPr/>
            </p:nvSpPr>
            <p:spPr bwMode="auto">
              <a:xfrm>
                <a:off x="4742" y="2064"/>
                <a:ext cx="153" cy="303"/>
              </a:xfrm>
              <a:custGeom>
                <a:avLst/>
                <a:gdLst>
                  <a:gd name="T0" fmla="*/ 33 w 113"/>
                  <a:gd name="T1" fmla="*/ 39 h 222"/>
                  <a:gd name="T2" fmla="*/ 86 w 113"/>
                  <a:gd name="T3" fmla="*/ 1 h 222"/>
                  <a:gd name="T4" fmla="*/ 109 w 113"/>
                  <a:gd name="T5" fmla="*/ 24 h 222"/>
                  <a:gd name="T6" fmla="*/ 109 w 113"/>
                  <a:gd name="T7" fmla="*/ 37 h 222"/>
                  <a:gd name="T8" fmla="*/ 61 w 113"/>
                  <a:gd name="T9" fmla="*/ 41 h 222"/>
                  <a:gd name="T10" fmla="*/ 35 w 113"/>
                  <a:gd name="T11" fmla="*/ 91 h 222"/>
                  <a:gd name="T12" fmla="*/ 34 w 113"/>
                  <a:gd name="T13" fmla="*/ 204 h 222"/>
                  <a:gd name="T14" fmla="*/ 17 w 113"/>
                  <a:gd name="T15" fmla="*/ 222 h 222"/>
                  <a:gd name="T16" fmla="*/ 0 w 113"/>
                  <a:gd name="T17" fmla="*/ 204 h 222"/>
                  <a:gd name="T18" fmla="*/ 0 w 113"/>
                  <a:gd name="T19" fmla="*/ 22 h 222"/>
                  <a:gd name="T20" fmla="*/ 18 w 113"/>
                  <a:gd name="T21" fmla="*/ 4 h 222"/>
                  <a:gd name="T22" fmla="*/ 33 w 113"/>
                  <a:gd name="T23" fmla="*/ 22 h 222"/>
                  <a:gd name="T24" fmla="*/ 33 w 113"/>
                  <a:gd name="T25" fmla="*/ 3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22">
                    <a:moveTo>
                      <a:pt x="33" y="39"/>
                    </a:moveTo>
                    <a:cubicBezTo>
                      <a:pt x="48" y="20"/>
                      <a:pt x="61" y="3"/>
                      <a:pt x="86" y="1"/>
                    </a:cubicBezTo>
                    <a:cubicBezTo>
                      <a:pt x="104" y="0"/>
                      <a:pt x="113" y="5"/>
                      <a:pt x="109" y="24"/>
                    </a:cubicBezTo>
                    <a:cubicBezTo>
                      <a:pt x="109" y="28"/>
                      <a:pt x="109" y="32"/>
                      <a:pt x="109" y="37"/>
                    </a:cubicBezTo>
                    <a:cubicBezTo>
                      <a:pt x="92" y="34"/>
                      <a:pt x="76" y="30"/>
                      <a:pt x="61" y="41"/>
                    </a:cubicBezTo>
                    <a:cubicBezTo>
                      <a:pt x="45" y="53"/>
                      <a:pt x="38" y="71"/>
                      <a:pt x="35" y="91"/>
                    </a:cubicBezTo>
                    <a:cubicBezTo>
                      <a:pt x="31" y="129"/>
                      <a:pt x="34" y="166"/>
                      <a:pt x="34" y="204"/>
                    </a:cubicBezTo>
                    <a:cubicBezTo>
                      <a:pt x="33" y="216"/>
                      <a:pt x="32" y="222"/>
                      <a:pt x="17" y="222"/>
                    </a:cubicBezTo>
                    <a:cubicBezTo>
                      <a:pt x="3" y="222"/>
                      <a:pt x="0" y="217"/>
                      <a:pt x="0" y="204"/>
                    </a:cubicBezTo>
                    <a:cubicBezTo>
                      <a:pt x="1" y="143"/>
                      <a:pt x="1" y="83"/>
                      <a:pt x="0" y="22"/>
                    </a:cubicBezTo>
                    <a:cubicBezTo>
                      <a:pt x="0" y="8"/>
                      <a:pt x="4" y="5"/>
                      <a:pt x="18" y="4"/>
                    </a:cubicBezTo>
                    <a:cubicBezTo>
                      <a:pt x="32" y="4"/>
                      <a:pt x="35" y="10"/>
                      <a:pt x="33" y="22"/>
                    </a:cubicBezTo>
                    <a:cubicBezTo>
                      <a:pt x="33" y="28"/>
                      <a:pt x="33" y="33"/>
                      <a:pt x="3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58" name="TextBox 57">
            <a:extLst>
              <a:ext uri="{FF2B5EF4-FFF2-40B4-BE49-F238E27FC236}">
                <a16:creationId xmlns:a16="http://schemas.microsoft.com/office/drawing/2014/main" id="{EE7F9B54-297F-4D20-AE86-D9E528E4BDAB}"/>
              </a:ext>
            </a:extLst>
          </p:cNvPr>
          <p:cNvSpPr txBox="1"/>
          <p:nvPr/>
        </p:nvSpPr>
        <p:spPr>
          <a:xfrm>
            <a:off x="8842319" y="1497770"/>
            <a:ext cx="2743200"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78D7"/>
                </a:solidFill>
                <a:effectLst/>
                <a:uLnTx/>
                <a:uFillTx/>
                <a:latin typeface="Segoe UI"/>
                <a:ea typeface="+mn-ea"/>
                <a:cs typeface="+mn-cs"/>
              </a:rPr>
              <a:t>Web apps</a:t>
            </a:r>
          </a:p>
        </p:txBody>
      </p:sp>
      <p:grpSp>
        <p:nvGrpSpPr>
          <p:cNvPr id="4" name="Group 3">
            <a:extLst>
              <a:ext uri="{FF2B5EF4-FFF2-40B4-BE49-F238E27FC236}">
                <a16:creationId xmlns:a16="http://schemas.microsoft.com/office/drawing/2014/main" id="{71BB2811-0FD4-46C1-8DC6-B1562376D737}"/>
              </a:ext>
            </a:extLst>
          </p:cNvPr>
          <p:cNvGrpSpPr/>
          <p:nvPr/>
        </p:nvGrpSpPr>
        <p:grpSpPr>
          <a:xfrm>
            <a:off x="3805590" y="4606246"/>
            <a:ext cx="1600200" cy="1121611"/>
            <a:chOff x="3759606" y="4812633"/>
            <a:chExt cx="1600200" cy="1121611"/>
          </a:xfrm>
        </p:grpSpPr>
        <p:sp>
          <p:nvSpPr>
            <p:cNvPr id="56" name="Rectangle 55">
              <a:extLst>
                <a:ext uri="{FF2B5EF4-FFF2-40B4-BE49-F238E27FC236}">
                  <a16:creationId xmlns:a16="http://schemas.microsoft.com/office/drawing/2014/main" id="{3E5A966A-216B-4AB8-99C8-0984804A27DF}"/>
                </a:ext>
              </a:extLst>
            </p:cNvPr>
            <p:cNvSpPr/>
            <p:nvPr/>
          </p:nvSpPr>
          <p:spPr>
            <a:xfrm>
              <a:off x="3759606" y="5318691"/>
              <a:ext cx="160020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Common</a:t>
              </a:r>
              <a:b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data service</a:t>
              </a:r>
            </a:p>
          </p:txBody>
        </p:sp>
        <p:sp>
          <p:nvSpPr>
            <p:cNvPr id="61" name="Database_EFC7" title="Icon of a cylinder">
              <a:extLst>
                <a:ext uri="{FF2B5EF4-FFF2-40B4-BE49-F238E27FC236}">
                  <a16:creationId xmlns:a16="http://schemas.microsoft.com/office/drawing/2014/main" id="{F6D60FEF-7D0B-40E2-9A09-B5F6BC0CC151}"/>
                </a:ext>
              </a:extLst>
            </p:cNvPr>
            <p:cNvSpPr>
              <a:spLocks noChangeAspect="1" noEditPoints="1"/>
            </p:cNvSpPr>
            <p:nvPr/>
          </p:nvSpPr>
          <p:spPr bwMode="auto">
            <a:xfrm>
              <a:off x="4398295" y="4812633"/>
              <a:ext cx="322823" cy="41961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30" tIns="43065" rIns="86130" bIns="43065" numCol="1" anchor="ctr"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F2BF424-F4DC-455A-8F5B-D47D2C6AE85A}"/>
              </a:ext>
            </a:extLst>
          </p:cNvPr>
          <p:cNvGrpSpPr/>
          <p:nvPr/>
        </p:nvGrpSpPr>
        <p:grpSpPr>
          <a:xfrm>
            <a:off x="1879343" y="2135520"/>
            <a:ext cx="8433314" cy="1845353"/>
            <a:chOff x="1879343" y="2135520"/>
            <a:chExt cx="8433314" cy="1845353"/>
          </a:xfrm>
        </p:grpSpPr>
        <p:pic>
          <p:nvPicPr>
            <p:cNvPr id="158" name="Picture 157">
              <a:extLst>
                <a:ext uri="{FF2B5EF4-FFF2-40B4-BE49-F238E27FC236}">
                  <a16:creationId xmlns:a16="http://schemas.microsoft.com/office/drawing/2014/main" id="{89D546D4-0B19-4736-9337-397DFE4D0716}"/>
                </a:ext>
              </a:extLst>
            </p:cNvPr>
            <p:cNvPicPr>
              <a:picLocks noChangeAspect="1"/>
            </p:cNvPicPr>
            <p:nvPr/>
          </p:nvPicPr>
          <p:blipFill>
            <a:blip r:embed="rId3">
              <a:duotone>
                <a:prstClr val="black"/>
                <a:srgbClr val="000000">
                  <a:tint val="45000"/>
                  <a:satMod val="400000"/>
                </a:srgbClr>
              </a:duotone>
              <a:lum bright="-100000" contrast="-100000"/>
            </a:blip>
            <a:stretch>
              <a:fillRect/>
            </a:stretch>
          </p:blipFill>
          <p:spPr>
            <a:xfrm>
              <a:off x="2891190" y="2362403"/>
              <a:ext cx="914400" cy="696293"/>
            </a:xfrm>
            <a:prstGeom prst="rect">
              <a:avLst/>
            </a:prstGeom>
          </p:spPr>
        </p:pic>
        <p:sp>
          <p:nvSpPr>
            <p:cNvPr id="160" name="Rectangle 159">
              <a:extLst>
                <a:ext uri="{FF2B5EF4-FFF2-40B4-BE49-F238E27FC236}">
                  <a16:creationId xmlns:a16="http://schemas.microsoft.com/office/drawing/2014/main" id="{38C0B769-FE96-4DD7-ADDE-B0DE2D83F223}"/>
                </a:ext>
              </a:extLst>
            </p:cNvPr>
            <p:cNvSpPr/>
            <p:nvPr/>
          </p:nvSpPr>
          <p:spPr>
            <a:xfrm>
              <a:off x="2394250" y="3329751"/>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PowerApps</a:t>
              </a:r>
            </a:p>
          </p:txBody>
        </p:sp>
        <p:sp>
          <p:nvSpPr>
            <p:cNvPr id="163" name="Rectangle 162">
              <a:extLst>
                <a:ext uri="{FF2B5EF4-FFF2-40B4-BE49-F238E27FC236}">
                  <a16:creationId xmlns:a16="http://schemas.microsoft.com/office/drawing/2014/main" id="{2A81EB29-FC64-4CDB-A60C-EE762600E76B}"/>
                </a:ext>
              </a:extLst>
            </p:cNvPr>
            <p:cNvSpPr/>
            <p:nvPr/>
          </p:nvSpPr>
          <p:spPr>
            <a:xfrm>
              <a:off x="8086407" y="3332479"/>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 BI</a:t>
              </a:r>
            </a:p>
          </p:txBody>
        </p:sp>
        <p:pic>
          <p:nvPicPr>
            <p:cNvPr id="164" name="Picture 163">
              <a:extLst>
                <a:ext uri="{FF2B5EF4-FFF2-40B4-BE49-F238E27FC236}">
                  <a16:creationId xmlns:a16="http://schemas.microsoft.com/office/drawing/2014/main" id="{250F6305-126E-4078-8B0F-F3CFC8611D9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8385119" y="2366380"/>
              <a:ext cx="914400" cy="692316"/>
            </a:xfrm>
            <a:prstGeom prst="rect">
              <a:avLst/>
            </a:prstGeom>
          </p:spPr>
        </p:pic>
        <p:sp>
          <p:nvSpPr>
            <p:cNvPr id="62" name="Rectangle 61">
              <a:extLst>
                <a:ext uri="{FF2B5EF4-FFF2-40B4-BE49-F238E27FC236}">
                  <a16:creationId xmlns:a16="http://schemas.microsoft.com/office/drawing/2014/main" id="{483A2353-FFFE-44ED-98BC-4A1A4FFAD131}"/>
                </a:ext>
              </a:extLst>
            </p:cNvPr>
            <p:cNvSpPr/>
            <p:nvPr/>
          </p:nvSpPr>
          <p:spPr>
            <a:xfrm>
              <a:off x="5647576" y="3332480"/>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grpSp>
          <p:nvGrpSpPr>
            <p:cNvPr id="3" name="Group 2">
              <a:extLst>
                <a:ext uri="{FF2B5EF4-FFF2-40B4-BE49-F238E27FC236}">
                  <a16:creationId xmlns:a16="http://schemas.microsoft.com/office/drawing/2014/main" id="{0AE8C216-C370-4A9E-8564-98E19147F598}"/>
                </a:ext>
              </a:extLst>
            </p:cNvPr>
            <p:cNvGrpSpPr/>
            <p:nvPr/>
          </p:nvGrpSpPr>
          <p:grpSpPr>
            <a:xfrm>
              <a:off x="5645042" y="2360499"/>
              <a:ext cx="901916" cy="685224"/>
              <a:chOff x="2618451" y="3323407"/>
              <a:chExt cx="340755" cy="258886"/>
            </a:xfrm>
          </p:grpSpPr>
          <p:sp>
            <p:nvSpPr>
              <p:cNvPr id="63" name="Freeform 5">
                <a:extLst>
                  <a:ext uri="{FF2B5EF4-FFF2-40B4-BE49-F238E27FC236}">
                    <a16:creationId xmlns:a16="http://schemas.microsoft.com/office/drawing/2014/main" id="{9A6CE9C9-90A1-47FD-B5AC-74DCD92B3353}"/>
                  </a:ext>
                </a:extLst>
              </p:cNvPr>
              <p:cNvSpPr>
                <a:spLocks/>
              </p:cNvSpPr>
              <p:nvPr/>
            </p:nvSpPr>
            <p:spPr bwMode="auto">
              <a:xfrm>
                <a:off x="2618451" y="3323407"/>
                <a:ext cx="340755" cy="22433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537D7D81-DC30-41E8-9466-2C2A60264442}"/>
                  </a:ext>
                </a:extLst>
              </p:cNvPr>
              <p:cNvSpPr>
                <a:spLocks noEditPoints="1"/>
              </p:cNvSpPr>
              <p:nvPr/>
            </p:nvSpPr>
            <p:spPr bwMode="auto">
              <a:xfrm>
                <a:off x="2618451" y="3379224"/>
                <a:ext cx="260484" cy="203069"/>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Rounded Corners 5">
              <a:extLst>
                <a:ext uri="{FF2B5EF4-FFF2-40B4-BE49-F238E27FC236}">
                  <a16:creationId xmlns:a16="http://schemas.microsoft.com/office/drawing/2014/main" id="{FCEBC823-0CF1-4F98-8AA0-5A23E0ADA4FB}"/>
                </a:ext>
              </a:extLst>
            </p:cNvPr>
            <p:cNvSpPr/>
            <p:nvPr/>
          </p:nvSpPr>
          <p:spPr bwMode="auto">
            <a:xfrm>
              <a:off x="1879343" y="2135520"/>
              <a:ext cx="8433314" cy="1845353"/>
            </a:xfrm>
            <a:prstGeom prst="roundRect">
              <a:avLst>
                <a:gd name="adj" fmla="val 2619"/>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Left Bracket 8">
            <a:extLst>
              <a:ext uri="{FF2B5EF4-FFF2-40B4-BE49-F238E27FC236}">
                <a16:creationId xmlns:a16="http://schemas.microsoft.com/office/drawing/2014/main" id="{D027DF33-7DBE-42AB-B0B9-953500EC4ECE}"/>
              </a:ext>
            </a:extLst>
          </p:cNvPr>
          <p:cNvSpPr/>
          <p:nvPr/>
        </p:nvSpPr>
        <p:spPr>
          <a:xfrm rot="5400000">
            <a:off x="6020356" y="2918377"/>
            <a:ext cx="148031" cy="2977366"/>
          </a:xfrm>
          <a:prstGeom prst="leftBracket">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B9A6F8F-B48C-4187-BFB8-93D80BAF517E}"/>
              </a:ext>
            </a:extLst>
          </p:cNvPr>
          <p:cNvCxnSpPr>
            <a:cxnSpLocks/>
            <a:stCxn id="6" idx="2"/>
            <a:endCxn id="9" idx="1"/>
          </p:cNvCxnSpPr>
          <p:nvPr/>
        </p:nvCxnSpPr>
        <p:spPr>
          <a:xfrm flipH="1">
            <a:off x="6094372" y="3980873"/>
            <a:ext cx="1628" cy="352172"/>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53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47"/>
                                        </p:tgtEl>
                                        <p:attrNameLst>
                                          <p:attrName>style.visibility</p:attrName>
                                        </p:attrNameLst>
                                      </p:cBhvr>
                                      <p:to>
                                        <p:strVal val="visible"/>
                                      </p:to>
                                    </p:set>
                                    <p:animEffect transition="in" filter="fade">
                                      <p:cBhvr>
                                        <p:cTn id="14" dur="500"/>
                                        <p:tgtEl>
                                          <p:spTgt spid="14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fade">
                                      <p:cBhvr>
                                        <p:cTn id="24" dur="500"/>
                                        <p:tgtEl>
                                          <p:spTgt spid="184"/>
                                        </p:tgtEl>
                                      </p:cBhvr>
                                    </p:animEffect>
                                  </p:childTnLst>
                                </p:cTn>
                              </p:par>
                              <p:par>
                                <p:cTn id="25" presetID="42" presetClass="path" presetSubtype="0" decel="100000" fill="hold" grpId="1" nodeType="withEffect">
                                  <p:stCondLst>
                                    <p:cond delay="0"/>
                                  </p:stCondLst>
                                  <p:childTnLst>
                                    <p:animMotion origin="layout" path="M 4.16667E-6 -3.7037E-6 L 4.16667E-6 -0.03842 " pathEditMode="relative" rAng="0" ptsTypes="AA">
                                      <p:cBhvr>
                                        <p:cTn id="26" dur="750" spd="-100000" fill="hold"/>
                                        <p:tgtEl>
                                          <p:spTgt spid="184"/>
                                        </p:tgtEl>
                                        <p:attrNameLst>
                                          <p:attrName>ppt_x</p:attrName>
                                          <p:attrName>ppt_y</p:attrName>
                                        </p:attrNameLst>
                                      </p:cBhvr>
                                      <p:rCtr x="0" y="-1921"/>
                                    </p:animMotion>
                                  </p:childTnLst>
                                </p:cTn>
                              </p:par>
                              <p:par>
                                <p:cTn id="27" presetID="10" presetClass="entr" presetSubtype="0" fill="hold" grpId="0" nodeType="with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500"/>
                                        <p:tgtEl>
                                          <p:spTgt spid="185"/>
                                        </p:tgtEl>
                                      </p:cBhvr>
                                    </p:animEffect>
                                  </p:childTnLst>
                                </p:cTn>
                              </p:par>
                              <p:par>
                                <p:cTn id="30" presetID="42" presetClass="path" presetSubtype="0" decel="100000" fill="hold" grpId="1" nodeType="withEffect">
                                  <p:stCondLst>
                                    <p:cond delay="0"/>
                                  </p:stCondLst>
                                  <p:childTnLst>
                                    <p:animMotion origin="layout" path="M 0 -3.7037E-6 L 0 -0.03842 " pathEditMode="relative" rAng="0" ptsTypes="AA">
                                      <p:cBhvr>
                                        <p:cTn id="31" dur="750" spd="-100000" fill="hold"/>
                                        <p:tgtEl>
                                          <p:spTgt spid="185"/>
                                        </p:tgtEl>
                                        <p:attrNameLst>
                                          <p:attrName>ppt_x</p:attrName>
                                          <p:attrName>ppt_y</p:attrName>
                                        </p:attrNameLst>
                                      </p:cBhvr>
                                      <p:rCtr x="0" y="-1921"/>
                                    </p:animMotion>
                                  </p:childTnLst>
                                </p:cTn>
                              </p:par>
                              <p:par>
                                <p:cTn id="32" presetID="10" presetClass="entr" presetSubtype="0" fill="hold" grpId="0"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fade">
                                      <p:cBhvr>
                                        <p:cTn id="34" dur="500"/>
                                        <p:tgtEl>
                                          <p:spTgt spid="186"/>
                                        </p:tgtEl>
                                      </p:cBhvr>
                                    </p:animEffect>
                                  </p:childTnLst>
                                </p:cTn>
                              </p:par>
                              <p:par>
                                <p:cTn id="35" presetID="42" presetClass="path" presetSubtype="0" decel="100000" fill="hold" grpId="1" nodeType="withEffect">
                                  <p:stCondLst>
                                    <p:cond delay="0"/>
                                  </p:stCondLst>
                                  <p:childTnLst>
                                    <p:animMotion origin="layout" path="M -4.16667E-6 -3.7037E-6 L -4.16667E-6 -0.03842 " pathEditMode="relative" rAng="0" ptsTypes="AA">
                                      <p:cBhvr>
                                        <p:cTn id="36" dur="750" spd="-100000" fill="hold"/>
                                        <p:tgtEl>
                                          <p:spTgt spid="186"/>
                                        </p:tgtEl>
                                        <p:attrNameLst>
                                          <p:attrName>ppt_x</p:attrName>
                                          <p:attrName>ppt_y</p:attrName>
                                        </p:attrNameLst>
                                      </p:cBhvr>
                                      <p:rCtr x="0" y="-1921"/>
                                    </p:animMotion>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42" presetClass="path" presetSubtype="0" decel="100000" fill="hold" grpId="1" nodeType="withEffect">
                                  <p:stCondLst>
                                    <p:cond delay="0"/>
                                  </p:stCondLst>
                                  <p:childTnLst>
                                    <p:animMotion origin="layout" path="M 0 -3.7037E-6 L 0 -0.03842 " pathEditMode="relative" rAng="0" ptsTypes="AA">
                                      <p:cBhvr>
                                        <p:cTn id="41" dur="750" spd="-100000" fill="hold"/>
                                        <p:tgtEl>
                                          <p:spTgt spid="58"/>
                                        </p:tgtEl>
                                        <p:attrNameLst>
                                          <p:attrName>ppt_x</p:attrName>
                                          <p:attrName>ppt_y</p:attrName>
                                        </p:attrNameLst>
                                      </p:cBhvr>
                                      <p:rCtr x="0" y="-1921"/>
                                    </p:animMotion>
                                  </p:childTnLst>
                                </p:cTn>
                              </p:par>
                            </p:childTnLst>
                          </p:cTn>
                        </p:par>
                        <p:par>
                          <p:cTn id="42" fill="hold">
                            <p:stCondLst>
                              <p:cond delay="1750"/>
                            </p:stCondLst>
                            <p:childTnLst>
                              <p:par>
                                <p:cTn id="43" presetID="16" presetClass="entr" presetSubtype="37" fill="hold" nodeType="afterEffect">
                                  <p:stCondLst>
                                    <p:cond delay="0"/>
                                  </p:stCondLst>
                                  <p:childTnLst>
                                    <p:set>
                                      <p:cBhvr>
                                        <p:cTn id="44" dur="1" fill="hold">
                                          <p:stCondLst>
                                            <p:cond delay="0"/>
                                          </p:stCondLst>
                                        </p:cTn>
                                        <p:tgtEl>
                                          <p:spTgt spid="190"/>
                                        </p:tgtEl>
                                        <p:attrNameLst>
                                          <p:attrName>style.visibility</p:attrName>
                                        </p:attrNameLst>
                                      </p:cBhvr>
                                      <p:to>
                                        <p:strVal val="visible"/>
                                      </p:to>
                                    </p:set>
                                    <p:animEffect transition="in" filter="barn(outVertical)">
                                      <p:cBhvr>
                                        <p:cTn id="45"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4" grpId="1"/>
      <p:bldP spid="185" grpId="0"/>
      <p:bldP spid="185" grpId="1"/>
      <p:bldP spid="186" grpId="0"/>
      <p:bldP spid="186" grpId="1"/>
      <p:bldP spid="58" grpId="0"/>
      <p:bldP spid="58" grpId="1"/>
      <p:bldP spid="9" grpId="0" animBg="1"/>
    </p:bldLst>
  </p:timing>
</p:sld>
</file>

<file path=ppt/slides/slide4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DCEFCE1-74C7-45AD-9195-1E7B05D639C8}"/>
              </a:ext>
            </a:extLst>
          </p:cNvPr>
          <p:cNvSpPr>
            <a:spLocks noGrp="1"/>
          </p:cNvSpPr>
          <p:nvPr>
            <p:ph type="body" sz="quarter" idx="10"/>
          </p:nvPr>
        </p:nvSpPr>
        <p:spPr>
          <a:xfrm>
            <a:off x="4556591" y="1265282"/>
            <a:ext cx="7433106" cy="4324261"/>
          </a:xfrm>
        </p:spPr>
        <p:txBody>
          <a:bodyPr/>
          <a:lstStyle/>
          <a:p>
            <a:pPr marL="228583">
              <a:spcBef>
                <a:spcPts val="2400"/>
              </a:spcBef>
            </a:pPr>
            <a:r>
              <a:rPr lang="en-US" sz="3200">
                <a:latin typeface="Segoe UI" panose="020B0502040204020203" pitchFamily="34" charset="0"/>
              </a:rPr>
              <a:t>1)  Join as an insider where you can try </a:t>
            </a:r>
            <a:br>
              <a:rPr lang="en-US" sz="3200">
                <a:latin typeface="Segoe UI" panose="020B0502040204020203" pitchFamily="34" charset="0"/>
              </a:rPr>
            </a:br>
            <a:r>
              <a:rPr lang="en-US" sz="3200">
                <a:latin typeface="Segoe UI" panose="020B0502040204020203" pitchFamily="34" charset="0"/>
              </a:rPr>
              <a:t>     all our previews:</a:t>
            </a:r>
            <a:br>
              <a:rPr lang="en-US" sz="1800">
                <a:latin typeface="Segoe UI" panose="020B0502040204020203" pitchFamily="34" charset="0"/>
              </a:rPr>
            </a:br>
            <a:r>
              <a:rPr lang="en-US" sz="1800">
                <a:latin typeface="Segoe UI" panose="020B0502040204020203" pitchFamily="34" charset="0"/>
              </a:rPr>
              <a:t>         (registration required)</a:t>
            </a:r>
            <a:endParaRPr lang="en-US" sz="3200">
              <a:latin typeface="Segoe UI" panose="020B0502040204020203" pitchFamily="34" charset="0"/>
            </a:endParaRPr>
          </a:p>
          <a:p>
            <a:pPr lvl="1">
              <a:spcBef>
                <a:spcPts val="1200"/>
              </a:spcBef>
            </a:pPr>
            <a:r>
              <a:rPr lang="en-US" sz="3200" b="1">
                <a:latin typeface="Segoe UI" panose="020B0502040204020203" pitchFamily="34" charset="0"/>
              </a:rPr>
              <a:t>     </a:t>
            </a:r>
            <a:r>
              <a:rPr lang="en-US" sz="2800">
                <a:latin typeface="Segoe UI" panose="020B0502040204020203" pitchFamily="34" charset="0"/>
                <a:hlinkClick r:id="rId3"/>
              </a:rPr>
              <a:t>https://experience.dynamics.com/insider</a:t>
            </a:r>
            <a:r>
              <a:rPr lang="en-US" sz="2800">
                <a:latin typeface="Segoe UI" panose="020B0502040204020203" pitchFamily="34" charset="0"/>
              </a:rPr>
              <a:t> </a:t>
            </a:r>
            <a:br>
              <a:rPr lang="en-US" sz="3200" b="1">
                <a:latin typeface="Segoe UI" panose="020B0502040204020203" pitchFamily="34" charset="0"/>
              </a:rPr>
            </a:br>
            <a:endParaRPr lang="en-US" sz="3200">
              <a:latin typeface="Segoe UI" panose="020B0502040204020203" pitchFamily="34" charset="0"/>
            </a:endParaRPr>
          </a:p>
          <a:p>
            <a:pPr lvl="1"/>
            <a:r>
              <a:rPr lang="en-US" sz="3200">
                <a:latin typeface="Segoe UI" panose="020B0502040204020203" pitchFamily="34" charset="0"/>
              </a:rPr>
              <a:t>2)  Search for the program:</a:t>
            </a:r>
          </a:p>
          <a:p>
            <a:pPr lvl="1">
              <a:spcBef>
                <a:spcPts val="1800"/>
              </a:spcBef>
            </a:pPr>
            <a:r>
              <a:rPr lang="en-US" sz="2800" b="1">
                <a:latin typeface="Segoe UI" panose="020B0502040204020203" pitchFamily="34" charset="0"/>
              </a:rPr>
              <a:t>      PowerApps Embedding SDK Preview</a:t>
            </a:r>
          </a:p>
          <a:p>
            <a:endParaRPr lang="en-US"/>
          </a:p>
        </p:txBody>
      </p:sp>
      <p:sp>
        <p:nvSpPr>
          <p:cNvPr id="2" name="Title 1">
            <a:extLst>
              <a:ext uri="{FF2B5EF4-FFF2-40B4-BE49-F238E27FC236}">
                <a16:creationId xmlns:a16="http://schemas.microsoft.com/office/drawing/2014/main" id="{7A480CFB-B9E9-436F-9E98-C3D946520B5F}"/>
              </a:ext>
            </a:extLst>
          </p:cNvPr>
          <p:cNvSpPr>
            <a:spLocks noGrp="1"/>
          </p:cNvSpPr>
          <p:nvPr>
            <p:ph type="title"/>
          </p:nvPr>
        </p:nvSpPr>
        <p:spPr>
          <a:xfrm>
            <a:off x="588263" y="2688748"/>
            <a:ext cx="3183637" cy="1477328"/>
          </a:xfrm>
        </p:spPr>
        <p:txBody>
          <a:bodyPr/>
          <a:lstStyle/>
          <a:p>
            <a:r>
              <a:rPr lang="en-US" dirty="0"/>
              <a:t>Join the Insider Program</a:t>
            </a:r>
            <a:br>
              <a:rPr lang="en-US" dirty="0"/>
            </a:br>
            <a:r>
              <a:rPr lang="en-US" sz="2400" dirty="0"/>
              <a:t>(In 2 easy steps)</a:t>
            </a:r>
            <a:endParaRPr lang="en-US" dirty="0"/>
          </a:p>
        </p:txBody>
      </p:sp>
    </p:spTree>
    <p:extLst>
      <p:ext uri="{BB962C8B-B14F-4D97-AF65-F5344CB8AC3E}">
        <p14:creationId xmlns:p14="http://schemas.microsoft.com/office/powerpoint/2010/main" val="3528970479"/>
      </p:ext>
    </p:extLst>
  </p:cSld>
  <p:clrMapOvr>
    <a:masterClrMapping/>
  </p:clrMapOvr>
  <p:transition>
    <p:fade/>
  </p:transition>
</p:sld>
</file>

<file path=ppt/slides/slide4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ACA30-7D14-44F2-8B16-0835FCCDF12A}"/>
              </a:ext>
            </a:extLst>
          </p:cNvPr>
          <p:cNvSpPr>
            <a:spLocks noGrp="1"/>
          </p:cNvSpPr>
          <p:nvPr>
            <p:ph type="title"/>
          </p:nvPr>
        </p:nvSpPr>
        <p:spPr/>
        <p:txBody>
          <a:bodyPr/>
          <a:lstStyle/>
          <a:p>
            <a:r>
              <a:rPr lang="en-US"/>
              <a:t>Other talks to check out at //BUILD</a:t>
            </a:r>
          </a:p>
        </p:txBody>
      </p:sp>
      <p:sp>
        <p:nvSpPr>
          <p:cNvPr id="5" name="Content Placeholder 4">
            <a:extLst>
              <a:ext uri="{FF2B5EF4-FFF2-40B4-BE49-F238E27FC236}">
                <a16:creationId xmlns:a16="http://schemas.microsoft.com/office/drawing/2014/main" id="{E63C47BC-B379-4AA2-9D35-0371DC1AE5C0}"/>
              </a:ext>
            </a:extLst>
          </p:cNvPr>
          <p:cNvSpPr>
            <a:spLocks noGrp="1"/>
          </p:cNvSpPr>
          <p:nvPr>
            <p:ph sz="quarter" idx="10"/>
          </p:nvPr>
        </p:nvSpPr>
        <p:spPr>
          <a:xfrm>
            <a:off x="584200" y="1435100"/>
            <a:ext cx="11018838" cy="4628960"/>
          </a:xfrm>
        </p:spPr>
        <p:txBody>
          <a:bodyPr/>
          <a:lstStyle/>
          <a:p>
            <a:pPr marL="0" lvl="0" indent="0">
              <a:spcAft>
                <a:spcPts val="600"/>
              </a:spcAft>
              <a:buNone/>
            </a:pPr>
            <a:r>
              <a:rPr lang="en-US" sz="1600"/>
              <a:t>Later Today:</a:t>
            </a:r>
          </a:p>
          <a:p>
            <a:pPr lvl="0">
              <a:spcAft>
                <a:spcPts val="600"/>
              </a:spcAft>
            </a:pPr>
            <a:r>
              <a:rPr lang="en-US" sz="2400"/>
              <a:t>BRK3092 - Building data connectors for the Microsoft Power Platform</a:t>
            </a:r>
          </a:p>
          <a:p>
            <a:pPr lvl="0">
              <a:spcAft>
                <a:spcPts val="600"/>
              </a:spcAft>
            </a:pPr>
            <a:r>
              <a:rPr lang="en-US" sz="2400"/>
              <a:t>BRK4012 - Building Azure Apps using the Common Data Service</a:t>
            </a:r>
          </a:p>
          <a:p>
            <a:pPr lvl="0">
              <a:spcAft>
                <a:spcPts val="600"/>
              </a:spcAft>
            </a:pPr>
            <a:endParaRPr lang="en-US" sz="2400"/>
          </a:p>
          <a:p>
            <a:pPr marL="0" lvl="0" indent="0">
              <a:spcAft>
                <a:spcPts val="600"/>
              </a:spcAft>
              <a:buNone/>
            </a:pPr>
            <a:r>
              <a:rPr lang="en-US" sz="1600"/>
              <a:t>Tomorrow:</a:t>
            </a:r>
          </a:p>
          <a:p>
            <a:pPr lvl="0">
              <a:spcAft>
                <a:spcPts val="600"/>
              </a:spcAft>
            </a:pPr>
            <a:r>
              <a:rPr lang="en-US" sz="2400"/>
              <a:t>THR2024 - The E2E process of building an ISV App on the Power Platform</a:t>
            </a:r>
          </a:p>
          <a:p>
            <a:pPr lvl="0">
              <a:spcAft>
                <a:spcPts val="600"/>
              </a:spcAft>
            </a:pPr>
            <a:r>
              <a:rPr lang="en-US" sz="2400"/>
              <a:t>BRK4013 - Dataflows and data interop with the Common Data Model</a:t>
            </a:r>
          </a:p>
          <a:p>
            <a:pPr lvl="0">
              <a:spcAft>
                <a:spcPts val="600"/>
              </a:spcAft>
            </a:pPr>
            <a:r>
              <a:rPr lang="en-US" sz="2400"/>
              <a:t>BRK2032 - Intelligent process automation with Microsoft Flow</a:t>
            </a:r>
          </a:p>
          <a:p>
            <a:pPr lvl="0">
              <a:spcAft>
                <a:spcPts val="600"/>
              </a:spcAft>
            </a:pPr>
            <a:r>
              <a:rPr lang="en-US" sz="2400"/>
              <a:t>BRK3093 - Sprinkle some DevOps on your PowerApps &amp; Dynamics 365 </a:t>
            </a:r>
            <a:br>
              <a:rPr lang="en-US" sz="2400"/>
            </a:br>
            <a:r>
              <a:rPr lang="en-US" sz="2400"/>
              <a:t>                 Customer Engagement projects</a:t>
            </a:r>
          </a:p>
        </p:txBody>
      </p:sp>
    </p:spTree>
    <p:extLst>
      <p:ext uri="{BB962C8B-B14F-4D97-AF65-F5344CB8AC3E}">
        <p14:creationId xmlns:p14="http://schemas.microsoft.com/office/powerpoint/2010/main" val="2075337877"/>
      </p:ext>
    </p:extLst>
  </p:cSld>
  <p:clrMapOvr>
    <a:masterClrMapping/>
  </p:clrMapOvr>
  <p:transition>
    <p:fade/>
  </p:transition>
</p:sld>
</file>

<file path=ppt/slides/slide42.xml><?xml version="1.0" encoding="utf-8"?>
<p:sld xmlns:a16="http://schemas.microsoft.com/office/drawing/2014/main" xmlns:adec="http://schemas.microsoft.com/office/drawing/2017/decorative" xmlns:ahyp="http://schemas.microsoft.com/office/drawing/2018/hyperlinkcolor"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C94543-26E0-4961-B481-74EC3BFA1F8D}"/>
              </a:ext>
              <a:ext uri="{C183D7F6-B498-43B3-948B-1728B52AA6E4}">
                <adec:decorative xmlns:adec="http://schemas.microsoft.com/office/drawing/2017/decorative" val="1"/>
              </a:ext>
            </a:extLst>
          </p:cNvPr>
          <p:cNvSpPr/>
          <p:nvPr/>
        </p:nvSpPr>
        <p:spPr bwMode="auto">
          <a:xfrm>
            <a:off x="0" y="0"/>
            <a:ext cx="12192000" cy="6857999"/>
          </a:xfrm>
          <a:prstGeom prst="rect">
            <a:avLst/>
          </a:prstGeom>
          <a:solidFill>
            <a:srgbClr val="E6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17FE41A6-B495-47D7-AF63-01EC97005BDC}"/>
              </a:ext>
              <a:ext uri="{C183D7F6-B498-43B3-948B-1728B52AA6E4}">
                <adec:decorative xmlns:adec="http://schemas.microsoft.com/office/drawing/2017/decorative" val="1"/>
              </a:ext>
            </a:extLst>
          </p:cNvPr>
          <p:cNvPicPr>
            <a:picLocks noChangeAspect="1"/>
          </p:cNvPicPr>
          <p:nvPr/>
        </p:nvPicPr>
        <p:blipFill rotWithShape="1">
          <a:blip r:embed="rId2"/>
          <a:srcRect l="32564"/>
          <a:stretch/>
        </p:blipFill>
        <p:spPr>
          <a:xfrm>
            <a:off x="3970116" y="0"/>
            <a:ext cx="8221884" cy="6857999"/>
          </a:xfrm>
          <a:prstGeom prst="rect">
            <a:avLst/>
          </a:prstGeom>
        </p:spPr>
      </p:pic>
      <p:sp>
        <p:nvSpPr>
          <p:cNvPr id="2" name="Title 1">
            <a:extLst>
              <a:ext uri="{FF2B5EF4-FFF2-40B4-BE49-F238E27FC236}">
                <a16:creationId xmlns:a16="http://schemas.microsoft.com/office/drawing/2014/main" id="{2845EAE0-BB35-4FEF-9802-46A93EC2516F}"/>
              </a:ext>
            </a:extLst>
          </p:cNvPr>
          <p:cNvSpPr>
            <a:spLocks noGrp="1"/>
          </p:cNvSpPr>
          <p:nvPr>
            <p:ph type="title"/>
          </p:nvPr>
        </p:nvSpPr>
        <p:spPr/>
        <p:txBody>
          <a:bodyPr/>
          <a:lstStyle/>
          <a:p>
            <a:r>
              <a:rPr lang="en-US" dirty="0"/>
              <a:t>We value your feedback!</a:t>
            </a:r>
          </a:p>
        </p:txBody>
      </p:sp>
      <p:sp>
        <p:nvSpPr>
          <p:cNvPr id="3" name="Text Placeholder 2">
            <a:extLst>
              <a:ext uri="{FF2B5EF4-FFF2-40B4-BE49-F238E27FC236}">
                <a16:creationId xmlns:a16="http://schemas.microsoft.com/office/drawing/2014/main" id="{5CA3F25B-081C-4BC8-A3E4-8FB3F34B097E}"/>
              </a:ext>
            </a:extLst>
          </p:cNvPr>
          <p:cNvSpPr>
            <a:spLocks noGrp="1"/>
          </p:cNvSpPr>
          <p:nvPr>
            <p:ph type="body" sz="quarter" idx="10"/>
          </p:nvPr>
        </p:nvSpPr>
        <p:spPr>
          <a:xfrm>
            <a:off x="586390" y="1434370"/>
            <a:ext cx="11018520" cy="861774"/>
          </a:xfrm>
        </p:spPr>
        <p:txBody>
          <a:bodyPr/>
          <a:lstStyle/>
          <a:p>
            <a:r>
              <a:rPr lang="en-US" dirty="0"/>
              <a:t>Please complete your session evaluations via the mobile app under </a:t>
            </a:r>
            <a:r>
              <a:rPr lang="en-US" dirty="0">
                <a:latin typeface="+mj-lt"/>
              </a:rPr>
              <a:t>My Evaluations </a:t>
            </a:r>
            <a:r>
              <a:rPr lang="en-US" dirty="0"/>
              <a:t>or by visiting </a:t>
            </a:r>
            <a:r>
              <a:rPr lang="en-US" dirty="0">
                <a:gradFill>
                  <a:gsLst>
                    <a:gs pos="1250">
                      <a:srgbClr val="0078D4"/>
                    </a:gs>
                    <a:gs pos="100000">
                      <a:srgbClr val="0078D4"/>
                    </a:gs>
                  </a:gsLst>
                  <a:lin ang="5400000" scaled="0"/>
                </a:gradFill>
                <a:hlinkClick r:id="rId3">
                  <a:extLst>
                    <a:ext uri="{A12FA001-AC4F-418D-AE19-62706E023703}">
                      <ahyp:hlinkClr xmlns:ahyp="http://schemas.microsoft.com/office/drawing/2018/hyperlinkcolor" val="tx"/>
                    </a:ext>
                  </a:extLst>
                </a:hlinkClick>
              </a:rPr>
              <a:t>https://mybuild.microsoft.com</a:t>
            </a:r>
            <a:endParaRPr lang="en-US" dirty="0">
              <a:gradFill>
                <a:gsLst>
                  <a:gs pos="1250">
                    <a:srgbClr val="0078D4"/>
                  </a:gs>
                  <a:gs pos="100000">
                    <a:srgbClr val="0078D4"/>
                  </a:gs>
                </a:gsLst>
                <a:lin ang="5400000" scaled="0"/>
              </a:gradFill>
            </a:endParaRPr>
          </a:p>
        </p:txBody>
      </p:sp>
      <p:pic>
        <p:nvPicPr>
          <p:cNvPr id="10" name="Picture 9" descr="A computer, a tablet, and a mobile phone">
            <a:extLst>
              <a:ext uri="{FF2B5EF4-FFF2-40B4-BE49-F238E27FC236}">
                <a16:creationId xmlns:a16="http://schemas.microsoft.com/office/drawing/2014/main" id="{7C52B392-33DF-4B30-9CE4-60BAE5BAFAE4}"/>
              </a:ext>
            </a:extLst>
          </p:cNvPr>
          <p:cNvPicPr>
            <a:picLocks noChangeAspect="1"/>
          </p:cNvPicPr>
          <p:nvPr/>
        </p:nvPicPr>
        <p:blipFill>
          <a:blip r:embed="rId4"/>
          <a:stretch>
            <a:fillRect/>
          </a:stretch>
        </p:blipFill>
        <p:spPr>
          <a:xfrm>
            <a:off x="586390" y="2770623"/>
            <a:ext cx="4212345" cy="4087376"/>
          </a:xfrm>
          <a:prstGeom prst="rect">
            <a:avLst/>
          </a:prstGeom>
        </p:spPr>
      </p:pic>
    </p:spTree>
    <p:extLst>
      <p:ext uri="{BB962C8B-B14F-4D97-AF65-F5344CB8AC3E}">
        <p14:creationId xmlns:p14="http://schemas.microsoft.com/office/powerpoint/2010/main" val="4285299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42" presetClass="path" presetSubtype="0" decel="100000" fill="hold" nodeType="withEffect">
                                  <p:stCondLst>
                                    <p:cond delay="0"/>
                                  </p:stCondLst>
                                  <p:childTnLst>
                                    <p:animMotion origin="layout" path="M 0 0 L 0 0.25 E" pathEditMode="relative" ptsTypes="">
                                      <p:cBhvr>
                                        <p:cTn id="9" dur="1000" spd="-100000" fill="hold"/>
                                        <p:tgtEl>
                                          <p:spTgt spid="7"/>
                                        </p:tgtEl>
                                        <p:attrNameLst>
                                          <p:attrName>ppt_x</p:attrName>
                                          <p:attrName>ppt_y</p:attrName>
                                        </p:attrNameLst>
                                      </p:cBhvr>
                                    </p:animMotion>
                                  </p:childTnLst>
                                </p:cTn>
                              </p:par>
                              <p:par>
                                <p:cTn id="10" presetID="10" presetClass="entr" presetSubtype="0" fill="hold"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35" presetClass="path" presetSubtype="0" decel="100000" fill="hold" nodeType="withEffect">
                                  <p:stCondLst>
                                    <p:cond delay="200"/>
                                  </p:stCondLst>
                                  <p:childTnLst>
                                    <p:animMotion origin="layout" path="M 0 0 L -0.25 0 E" pathEditMode="relative" ptsTypes="">
                                      <p:cBhvr>
                                        <p:cTn id="14"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16="http://schemas.microsoft.com/office/drawing/2014/main"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403D41-CBFC-4F55-A0C7-C9C1AD50A342}"/>
              </a:ext>
            </a:extLst>
          </p:cNvPr>
          <p:cNvSpPr>
            <a:spLocks noGrp="1"/>
          </p:cNvSpPr>
          <p:nvPr>
            <p:ph type="title"/>
          </p:nvPr>
        </p:nvSpPr>
        <p:spPr>
          <a:xfrm>
            <a:off x="588263" y="2596416"/>
            <a:ext cx="3183637" cy="1661993"/>
          </a:xfrm>
        </p:spPr>
        <p:txBody>
          <a:bodyPr/>
          <a:lstStyle/>
          <a:p>
            <a:r>
              <a:rPr lang="en-US" dirty="0"/>
              <a:t>Thank you </a:t>
            </a:r>
            <a:br>
              <a:rPr lang="en-US" dirty="0"/>
            </a:br>
            <a:r>
              <a:rPr lang="en-US" dirty="0"/>
              <a:t>for attending Build 2019</a:t>
            </a:r>
          </a:p>
        </p:txBody>
      </p:sp>
      <p:grpSp>
        <p:nvGrpSpPr>
          <p:cNvPr id="13" name="Group 12">
            <a:extLst>
              <a:ext uri="{FF2B5EF4-FFF2-40B4-BE49-F238E27FC236}">
                <a16:creationId xmlns:a16="http://schemas.microsoft.com/office/drawing/2014/main" id="{49055175-65F2-4DD0-AD29-3387A578563D}"/>
              </a:ext>
              <a:ext uri="{C183D7F6-B498-43B3-948B-1728B52AA6E4}">
                <adec:decorative xmlns:adec="http://schemas.microsoft.com/office/drawing/2017/decorative" val="1"/>
              </a:ext>
            </a:extLst>
          </p:cNvPr>
          <p:cNvGrpSpPr/>
          <p:nvPr/>
        </p:nvGrpSpPr>
        <p:grpSpPr>
          <a:xfrm>
            <a:off x="4938315" y="1066800"/>
            <a:ext cx="1157685" cy="1157685"/>
            <a:chOff x="4938315" y="1066800"/>
            <a:chExt cx="1157685" cy="1157685"/>
          </a:xfrm>
        </p:grpSpPr>
        <p:sp>
          <p:nvSpPr>
            <p:cNvPr id="12" name="Oval 11">
              <a:extLst>
                <a:ext uri="{FF2B5EF4-FFF2-40B4-BE49-F238E27FC236}">
                  <a16:creationId xmlns:a16="http://schemas.microsoft.com/office/drawing/2014/main" id="{2EB4B4FF-4D9E-44EC-9E84-0442220D8B95}"/>
                </a:ext>
              </a:extLst>
            </p:cNvPr>
            <p:cNvSpPr/>
            <p:nvPr/>
          </p:nvSpPr>
          <p:spPr bwMode="auto">
            <a:xfrm>
              <a:off x="4938315" y="1066800"/>
              <a:ext cx="1157685" cy="11576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Brain_3" title="Icon of a brain">
              <a:extLst>
                <a:ext uri="{FF2B5EF4-FFF2-40B4-BE49-F238E27FC236}">
                  <a16:creationId xmlns:a16="http://schemas.microsoft.com/office/drawing/2014/main" id="{DCFB0C13-A12D-4AA6-838D-CA5B19D5438C}"/>
                </a:ext>
              </a:extLst>
            </p:cNvPr>
            <p:cNvSpPr>
              <a:spLocks noChangeAspect="1" noEditPoints="1"/>
            </p:cNvSpPr>
            <p:nvPr/>
          </p:nvSpPr>
          <p:spPr bwMode="auto">
            <a:xfrm>
              <a:off x="5187371" y="1291034"/>
              <a:ext cx="659574" cy="70921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 name="Text Placeholder 7">
            <a:extLst>
              <a:ext uri="{FF2B5EF4-FFF2-40B4-BE49-F238E27FC236}">
                <a16:creationId xmlns:a16="http://schemas.microsoft.com/office/drawing/2014/main" id="{87D425E6-BA60-42D4-98F2-E651D4B58F34}"/>
              </a:ext>
            </a:extLst>
          </p:cNvPr>
          <p:cNvSpPr>
            <a:spLocks noGrp="1"/>
          </p:cNvSpPr>
          <p:nvPr>
            <p:ph type="body" sz="quarter" idx="10"/>
          </p:nvPr>
        </p:nvSpPr>
        <p:spPr>
          <a:xfrm>
            <a:off x="4938315" y="2596416"/>
            <a:ext cx="6669658" cy="2733056"/>
          </a:xfrm>
        </p:spPr>
        <p:txBody>
          <a:bodyPr/>
          <a:lstStyle/>
          <a:p>
            <a:r>
              <a:rPr lang="en-US" dirty="0">
                <a:latin typeface="+mj-lt"/>
              </a:rPr>
              <a:t>Continue your learning journey</a:t>
            </a:r>
          </a:p>
          <a:p>
            <a:r>
              <a:rPr lang="en-US" sz="2400" dirty="0"/>
              <a:t>Visit the </a:t>
            </a:r>
            <a:r>
              <a:rPr lang="en-US" sz="2400" dirty="0">
                <a:gradFill>
                  <a:gsLst>
                    <a:gs pos="1250">
                      <a:schemeClr val="accent1"/>
                    </a:gs>
                    <a:gs pos="100000">
                      <a:schemeClr val="accent1"/>
                    </a:gs>
                  </a:gsLst>
                  <a:lin ang="5400000" scaled="0"/>
                </a:gradFill>
                <a:latin typeface="+mj-lt"/>
              </a:rPr>
              <a:t>Microsoft Learn Experience </a:t>
            </a:r>
            <a:r>
              <a:rPr lang="en-US" sz="2400" dirty="0"/>
              <a:t>in the </a:t>
            </a:r>
            <a:r>
              <a:rPr lang="en-US" sz="2400" dirty="0">
                <a:gradFill>
                  <a:gsLst>
                    <a:gs pos="1250">
                      <a:schemeClr val="accent1"/>
                    </a:gs>
                    <a:gs pos="100000">
                      <a:schemeClr val="accent1"/>
                    </a:gs>
                  </a:gsLst>
                  <a:lin ang="5400000" scaled="0"/>
                </a:gradFill>
                <a:latin typeface="+mj-lt"/>
              </a:rPr>
              <a:t>community zone on level 4 </a:t>
            </a:r>
            <a:r>
              <a:rPr lang="en-US" sz="2400" dirty="0"/>
              <a:t>for an interactive and fun approach to skill building</a:t>
            </a:r>
            <a:endParaRPr lang="en-US" sz="1800" dirty="0"/>
          </a:p>
          <a:p>
            <a:r>
              <a:rPr lang="en-US" sz="2400" dirty="0"/>
              <a:t>For interactive learning anytime, visit: </a:t>
            </a:r>
            <a:r>
              <a:rPr lang="en-US" sz="2400" dirty="0">
                <a:gradFill>
                  <a:gsLst>
                    <a:gs pos="1250">
                      <a:schemeClr val="accent1"/>
                    </a:gs>
                    <a:gs pos="100000">
                      <a:schemeClr val="accent1"/>
                    </a:gs>
                  </a:gsLst>
                  <a:lin ang="5400000" scaled="0"/>
                </a:gradFill>
                <a:latin typeface="+mj-lt"/>
              </a:rPr>
              <a:t>microsoft.com/learn</a:t>
            </a:r>
          </a:p>
        </p:txBody>
      </p:sp>
    </p:spTree>
    <p:extLst>
      <p:ext uri="{BB962C8B-B14F-4D97-AF65-F5344CB8AC3E}">
        <p14:creationId xmlns:p14="http://schemas.microsoft.com/office/powerpoint/2010/main" val="132084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decel="100000" fill="hold" nodeType="withEffect">
                                  <p:stCondLst>
                                    <p:cond delay="0"/>
                                  </p:stCondLst>
                                  <p:childTnLst>
                                    <p:animMotion origin="layout" path="M 0.07969 -4.81481E-6 L -3.95833E-6 -4.81481E-6 " pathEditMode="relative" rAng="0" ptsTypes="AA">
                                      <p:cBhvr>
                                        <p:cTn id="9" dur="600" fill="hold"/>
                                        <p:tgtEl>
                                          <p:spTgt spid="13"/>
                                        </p:tgtEl>
                                        <p:attrNameLst>
                                          <p:attrName>ppt_x</p:attrName>
                                          <p:attrName>ppt_y</p:attrName>
                                        </p:attrNameLst>
                                      </p:cBhvr>
                                      <p:rCtr x="-3984" y="0"/>
                                    </p:animMotion>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35" presetClass="path" presetSubtype="0" decel="100000" fill="hold" grpId="1" nodeType="withEffect">
                                  <p:stCondLst>
                                    <p:cond delay="0"/>
                                  </p:stCondLst>
                                  <p:childTnLst>
                                    <p:animMotion origin="layout" path="M 0.07969 -4.81481E-6 L -3.95833E-6 -4.81481E-6 " pathEditMode="relative" rAng="0" ptsTypes="AA">
                                      <p:cBhvr>
                                        <p:cTn id="14" dur="600" fill="hold"/>
                                        <p:tgtEl>
                                          <p:spTgt spid="8">
                                            <p:txEl>
                                              <p:pRg st="0" end="0"/>
                                            </p:txEl>
                                          </p:spTgt>
                                        </p:tgtEl>
                                        <p:attrNameLst>
                                          <p:attrName>ppt_x</p:attrName>
                                          <p:attrName>ppt_y</p:attrName>
                                        </p:attrNameLst>
                                      </p:cBhvr>
                                      <p:rCtr x="-3984" y="0"/>
                                    </p:animMotion>
                                  </p:childTnLst>
                                </p:cTn>
                              </p:par>
                              <p:par>
                                <p:cTn id="15" presetID="10"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par>
                                <p:cTn id="18" presetID="35" presetClass="path" presetSubtype="0" decel="100000" fill="hold" grpId="1" nodeType="withEffect">
                                  <p:stCondLst>
                                    <p:cond delay="0"/>
                                  </p:stCondLst>
                                  <p:childTnLst>
                                    <p:animMotion origin="layout" path="M 0.07969 -4.81481E-6 L -3.95833E-6 -4.81481E-6 " pathEditMode="relative" rAng="0" ptsTypes="AA">
                                      <p:cBhvr>
                                        <p:cTn id="19" dur="600" fill="hold"/>
                                        <p:tgtEl>
                                          <p:spTgt spid="8">
                                            <p:txEl>
                                              <p:pRg st="1" end="1"/>
                                            </p:txEl>
                                          </p:spTgt>
                                        </p:tgtEl>
                                        <p:attrNameLst>
                                          <p:attrName>ppt_x</p:attrName>
                                          <p:attrName>ppt_y</p:attrName>
                                        </p:attrNameLst>
                                      </p:cBhvr>
                                      <p:rCtr x="-3984" y="0"/>
                                    </p:animMotion>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par>
                                <p:cTn id="23" presetID="35" presetClass="path" presetSubtype="0" decel="100000" fill="hold" grpId="1" nodeType="withEffect">
                                  <p:stCondLst>
                                    <p:cond delay="0"/>
                                  </p:stCondLst>
                                  <p:childTnLst>
                                    <p:animMotion origin="layout" path="M 0.07969 -4.81481E-6 L -3.95833E-6 -4.81481E-6 " pathEditMode="relative" rAng="0" ptsTypes="AA">
                                      <p:cBhvr>
                                        <p:cTn id="24" dur="600" fill="hold"/>
                                        <p:tgtEl>
                                          <p:spTgt spid="8">
                                            <p:txEl>
                                              <p:pRg st="2" end="2"/>
                                            </p:txEl>
                                          </p:spTgt>
                                        </p:tgtEl>
                                        <p:attrNameLst>
                                          <p:attrName>ppt_x</p:attrName>
                                          <p:attrName>ppt_y</p:attrName>
                                        </p:attrNameLst>
                                      </p:cBhvr>
                                      <p:rCtr x="-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uiExpand="1" build="p"/>
    </p:bldLst>
  </p:timing>
</p:sld>
</file>

<file path=ppt/slides/slide44.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178617"/>
      </p:ext>
    </p:extLst>
  </p:cSld>
  <p:clrMapOvr>
    <a:masterClrMapping/>
  </p:clrMapOvr>
  <p:transition>
    <p:fade/>
  </p:transition>
</p:sld>
</file>

<file path=ppt/slides/slide5.xml><?xml version="1.0" encoding="utf-8"?>
<p:sld xmlns:a16="http://schemas.microsoft.com/office/drawing/2014/main" xmlns:a14="http://schemas.microsoft.com/office/drawing/2010/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8">
            <a:extLst>
              <a:ext uri="{FF2B5EF4-FFF2-40B4-BE49-F238E27FC236}">
                <a16:creationId xmlns:a16="http://schemas.microsoft.com/office/drawing/2014/main" id="{8851C3C7-FCCF-40D2-8A27-6BD614EF06D9}"/>
              </a:ext>
            </a:extLst>
          </p:cNvPr>
          <p:cNvSpPr>
            <a:spLocks noGrp="1"/>
          </p:cNvSpPr>
          <p:nvPr>
            <p:ph type="title"/>
          </p:nvPr>
        </p:nvSpPr>
        <p:spPr/>
        <p:txBody>
          <a:bodyPr/>
          <a:lstStyle/>
          <a:p>
            <a:r>
              <a:rPr lang="en-US" dirty="0"/>
              <a:t>Power Platform</a:t>
            </a:r>
          </a:p>
        </p:txBody>
      </p:sp>
      <p:grpSp>
        <p:nvGrpSpPr>
          <p:cNvPr id="147" name="Group 146">
            <a:extLst>
              <a:ext uri="{FF2B5EF4-FFF2-40B4-BE49-F238E27FC236}">
                <a16:creationId xmlns:a16="http://schemas.microsoft.com/office/drawing/2014/main" id="{2D7C7015-D286-4B1C-AED6-DD757211CE4A}"/>
              </a:ext>
            </a:extLst>
          </p:cNvPr>
          <p:cNvGrpSpPr/>
          <p:nvPr/>
        </p:nvGrpSpPr>
        <p:grpSpPr>
          <a:xfrm>
            <a:off x="6786212" y="4575222"/>
            <a:ext cx="1600200" cy="1166992"/>
            <a:chOff x="5896190" y="5092962"/>
            <a:chExt cx="1665017" cy="1214263"/>
          </a:xfrm>
          <a:noFill/>
        </p:grpSpPr>
        <p:sp>
          <p:nvSpPr>
            <p:cNvPr id="151" name="Oval 150">
              <a:extLst>
                <a:ext uri="{FF2B5EF4-FFF2-40B4-BE49-F238E27FC236}">
                  <a16:creationId xmlns:a16="http://schemas.microsoft.com/office/drawing/2014/main" id="{4388EDF4-A6BB-4549-9621-14D45894D44C}"/>
                </a:ext>
              </a:extLst>
            </p:cNvPr>
            <p:cNvSpPr/>
            <p:nvPr/>
          </p:nvSpPr>
          <p:spPr bwMode="auto">
            <a:xfrm>
              <a:off x="6670104" y="5256916"/>
              <a:ext cx="291923" cy="291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5DC766CC-EC21-494A-B85E-5A934EDB285B}"/>
                </a:ext>
              </a:extLst>
            </p:cNvPr>
            <p:cNvGrpSpPr/>
            <p:nvPr/>
          </p:nvGrpSpPr>
          <p:grpSpPr>
            <a:xfrm>
              <a:off x="5896190" y="5092962"/>
              <a:ext cx="1665017" cy="1214263"/>
              <a:chOff x="5968237" y="5086678"/>
              <a:chExt cx="1665017" cy="1214263"/>
            </a:xfrm>
            <a:grpFill/>
          </p:grpSpPr>
          <p:sp>
            <p:nvSpPr>
              <p:cNvPr id="155" name="Rectangle 154">
                <a:extLst>
                  <a:ext uri="{FF2B5EF4-FFF2-40B4-BE49-F238E27FC236}">
                    <a16:creationId xmlns:a16="http://schemas.microsoft.com/office/drawing/2014/main" id="{7F3BBF0B-AB0F-4F1C-BE33-F4AB5C057D10}"/>
                  </a:ext>
                </a:extLst>
              </p:cNvPr>
              <p:cNvSpPr/>
              <p:nvPr/>
            </p:nvSpPr>
            <p:spPr>
              <a:xfrm>
                <a:off x="5968237" y="5660454"/>
                <a:ext cx="1665017" cy="640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Data connectors</a:t>
                </a:r>
              </a:p>
            </p:txBody>
          </p:sp>
          <p:sp>
            <p:nvSpPr>
              <p:cNvPr id="156" name="Org_ECA6" title="Icon of three boxes in a bracket chart">
                <a:extLst>
                  <a:ext uri="{FF2B5EF4-FFF2-40B4-BE49-F238E27FC236}">
                    <a16:creationId xmlns:a16="http://schemas.microsoft.com/office/drawing/2014/main" id="{A006C919-1D91-47DC-9B7F-096735A6C4CE}"/>
                  </a:ext>
                </a:extLst>
              </p:cNvPr>
              <p:cNvSpPr>
                <a:spLocks noChangeAspect="1" noEditPoints="1"/>
              </p:cNvSpPr>
              <p:nvPr/>
            </p:nvSpPr>
            <p:spPr bwMode="auto">
              <a:xfrm>
                <a:off x="6582543" y="5086678"/>
                <a:ext cx="436405" cy="43661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19050" cap="sq">
                <a:solidFill>
                  <a:schemeClr val="tx1"/>
                </a:solidFill>
                <a:prstDash val="solid"/>
                <a:miter lim="800000"/>
                <a:headEnd/>
                <a:tailEnd/>
              </a:ln>
            </p:spPr>
            <p:txBody>
              <a:bodyPr vert="horz" wrap="square" lIns="86130" tIns="43065" rIns="86130" bIns="43065" numCol="1" anchor="t"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848"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4" name="TextBox 183">
            <a:extLst>
              <a:ext uri="{FF2B5EF4-FFF2-40B4-BE49-F238E27FC236}">
                <a16:creationId xmlns:a16="http://schemas.microsoft.com/office/drawing/2014/main" id="{D0F75230-7186-4EAB-A6F9-9B8F5C4375E1}"/>
              </a:ext>
            </a:extLst>
          </p:cNvPr>
          <p:cNvSpPr txBox="1"/>
          <p:nvPr/>
        </p:nvSpPr>
        <p:spPr>
          <a:xfrm>
            <a:off x="2359377" y="1497770"/>
            <a:ext cx="2743200"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a:ea typeface="+mn-ea"/>
                <a:cs typeface="+mn-cs"/>
              </a:rPr>
              <a:t>Dynamics 365</a:t>
            </a:r>
          </a:p>
        </p:txBody>
      </p:sp>
      <p:sp>
        <p:nvSpPr>
          <p:cNvPr id="185" name="TextBox 184">
            <a:extLst>
              <a:ext uri="{FF2B5EF4-FFF2-40B4-BE49-F238E27FC236}">
                <a16:creationId xmlns:a16="http://schemas.microsoft.com/office/drawing/2014/main" id="{B5925C87-216D-4511-8735-86F3787C2A75}"/>
              </a:ext>
            </a:extLst>
          </p:cNvPr>
          <p:cNvSpPr txBox="1"/>
          <p:nvPr/>
        </p:nvSpPr>
        <p:spPr>
          <a:xfrm>
            <a:off x="4718754" y="1497770"/>
            <a:ext cx="2746963"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a:ea typeface="+mn-ea"/>
                <a:cs typeface="+mn-cs"/>
              </a:rPr>
              <a:t>Office 365</a:t>
            </a:r>
          </a:p>
        </p:txBody>
      </p:sp>
      <p:sp>
        <p:nvSpPr>
          <p:cNvPr id="186" name="TextBox 185">
            <a:extLst>
              <a:ext uri="{FF2B5EF4-FFF2-40B4-BE49-F238E27FC236}">
                <a16:creationId xmlns:a16="http://schemas.microsoft.com/office/drawing/2014/main" id="{CB83AE4F-10BE-4589-A645-790020DF368D}"/>
              </a:ext>
            </a:extLst>
          </p:cNvPr>
          <p:cNvSpPr txBox="1"/>
          <p:nvPr/>
        </p:nvSpPr>
        <p:spPr>
          <a:xfrm>
            <a:off x="7081894" y="1497770"/>
            <a:ext cx="2750729"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Mobile apps</a:t>
            </a:r>
          </a:p>
        </p:txBody>
      </p:sp>
      <p:cxnSp>
        <p:nvCxnSpPr>
          <p:cNvPr id="188" name="Straight Connector 187">
            <a:extLst>
              <a:ext uri="{FF2B5EF4-FFF2-40B4-BE49-F238E27FC236}">
                <a16:creationId xmlns:a16="http://schemas.microsoft.com/office/drawing/2014/main" id="{6B8366A3-5A2D-40A7-BBCF-F373270C007D}"/>
              </a:ext>
            </a:extLst>
          </p:cNvPr>
          <p:cNvCxnSpPr/>
          <p:nvPr/>
        </p:nvCxnSpPr>
        <p:spPr>
          <a:xfrm>
            <a:off x="5005754" y="1369122"/>
            <a:ext cx="0" cy="51944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74D1215-7665-44CE-BB7C-28A7504E16DD}"/>
              </a:ext>
            </a:extLst>
          </p:cNvPr>
          <p:cNvCxnSpPr/>
          <p:nvPr/>
        </p:nvCxnSpPr>
        <p:spPr>
          <a:xfrm>
            <a:off x="7315200" y="1380845"/>
            <a:ext cx="0" cy="51944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69179E-F9DB-4078-B206-97249F64F35D}"/>
              </a:ext>
            </a:extLst>
          </p:cNvPr>
          <p:cNvCxnSpPr>
            <a:cxnSpLocks/>
          </p:cNvCxnSpPr>
          <p:nvPr/>
        </p:nvCxnSpPr>
        <p:spPr>
          <a:xfrm>
            <a:off x="9753600" y="1380845"/>
            <a:ext cx="0" cy="51944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9D89165C-1EF2-4AEE-AFF4-0A7BDECE2969}"/>
              </a:ext>
            </a:extLst>
          </p:cNvPr>
          <p:cNvGrpSpPr/>
          <p:nvPr/>
        </p:nvGrpSpPr>
        <p:grpSpPr>
          <a:xfrm>
            <a:off x="1181403" y="5995151"/>
            <a:ext cx="9829195" cy="263640"/>
            <a:chOff x="1104562" y="6313322"/>
            <a:chExt cx="10227339" cy="274320"/>
          </a:xfrm>
        </p:grpSpPr>
        <p:grpSp>
          <p:nvGrpSpPr>
            <p:cNvPr id="191" name="Group 190">
              <a:extLst>
                <a:ext uri="{FF2B5EF4-FFF2-40B4-BE49-F238E27FC236}">
                  <a16:creationId xmlns:a16="http://schemas.microsoft.com/office/drawing/2014/main" id="{202DC032-4D52-412B-841E-709BDBF826CD}"/>
                </a:ext>
              </a:extLst>
            </p:cNvPr>
            <p:cNvGrpSpPr/>
            <p:nvPr/>
          </p:nvGrpSpPr>
          <p:grpSpPr>
            <a:xfrm>
              <a:off x="1104562" y="6313322"/>
              <a:ext cx="10227339" cy="274320"/>
              <a:chOff x="2571291" y="6157971"/>
              <a:chExt cx="7683959" cy="274320"/>
            </a:xfrm>
          </p:grpSpPr>
          <p:cxnSp>
            <p:nvCxnSpPr>
              <p:cNvPr id="198" name="Straight Connector 197">
                <a:extLst>
                  <a:ext uri="{FF2B5EF4-FFF2-40B4-BE49-F238E27FC236}">
                    <a16:creationId xmlns:a16="http://schemas.microsoft.com/office/drawing/2014/main" id="{F0485DD9-AECD-418B-A68D-FD54B43C6CD3}"/>
                  </a:ext>
                </a:extLst>
              </p:cNvPr>
              <p:cNvCxnSpPr>
                <a:cxnSpLocks/>
              </p:cNvCxnSpPr>
              <p:nvPr/>
            </p:nvCxnSpPr>
            <p:spPr>
              <a:xfrm>
                <a:off x="2571291" y="6295131"/>
                <a:ext cx="3323409" cy="0"/>
              </a:xfrm>
              <a:prstGeom prst="line">
                <a:avLst/>
              </a:prstGeom>
              <a:ln w="127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D23E5CA-FFBD-4B4A-BF0F-D4EB2E223F38}"/>
                  </a:ext>
                </a:extLst>
              </p:cNvPr>
              <p:cNvCxnSpPr/>
              <p:nvPr/>
            </p:nvCxnSpPr>
            <p:spPr>
              <a:xfrm>
                <a:off x="10255250" y="6157971"/>
                <a:ext cx="0" cy="27432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88FDD56-00EB-4689-9E09-EA0B144BE420}"/>
                  </a:ext>
                </a:extLst>
              </p:cNvPr>
              <p:cNvCxnSpPr/>
              <p:nvPr/>
            </p:nvCxnSpPr>
            <p:spPr>
              <a:xfrm>
                <a:off x="2571291" y="6157971"/>
                <a:ext cx="0" cy="27432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FBB9A4B-A623-4AA5-AFE3-53656CF56838}"/>
                  </a:ext>
                </a:extLst>
              </p:cNvPr>
              <p:cNvCxnSpPr>
                <a:cxnSpLocks/>
              </p:cNvCxnSpPr>
              <p:nvPr/>
            </p:nvCxnSpPr>
            <p:spPr>
              <a:xfrm flipV="1">
                <a:off x="6931843" y="6295132"/>
                <a:ext cx="3323407" cy="10900"/>
              </a:xfrm>
              <a:prstGeom prst="line">
                <a:avLst/>
              </a:prstGeom>
              <a:ln w="127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2" name="Group 14">
              <a:extLst>
                <a:ext uri="{FF2B5EF4-FFF2-40B4-BE49-F238E27FC236}">
                  <a16:creationId xmlns:a16="http://schemas.microsoft.com/office/drawing/2014/main" id="{38564228-8AB9-44CB-9EC1-F23EA34BBF3A}"/>
                </a:ext>
              </a:extLst>
            </p:cNvPr>
            <p:cNvGrpSpPr>
              <a:grpSpLocks noChangeAspect="1"/>
            </p:cNvGrpSpPr>
            <p:nvPr/>
          </p:nvGrpSpPr>
          <p:grpSpPr bwMode="auto">
            <a:xfrm>
              <a:off x="5920725" y="6344292"/>
              <a:ext cx="595012" cy="189629"/>
              <a:chOff x="3759" y="1952"/>
              <a:chExt cx="1412" cy="450"/>
            </a:xfrm>
            <a:solidFill>
              <a:schemeClr val="accent1"/>
            </a:solidFill>
          </p:grpSpPr>
          <p:sp>
            <p:nvSpPr>
              <p:cNvPr id="193" name="Freeform 17">
                <a:extLst>
                  <a:ext uri="{FF2B5EF4-FFF2-40B4-BE49-F238E27FC236}">
                    <a16:creationId xmlns:a16="http://schemas.microsoft.com/office/drawing/2014/main" id="{167112FA-6D64-4ED3-A44C-7A581DBC56AF}"/>
                  </a:ext>
                </a:extLst>
              </p:cNvPr>
              <p:cNvSpPr>
                <a:spLocks noEditPoints="1"/>
              </p:cNvSpPr>
              <p:nvPr/>
            </p:nvSpPr>
            <p:spPr bwMode="auto">
              <a:xfrm>
                <a:off x="3759" y="1952"/>
                <a:ext cx="358" cy="426"/>
              </a:xfrm>
              <a:custGeom>
                <a:avLst/>
                <a:gdLst>
                  <a:gd name="T0" fmla="*/ 0 w 264"/>
                  <a:gd name="T1" fmla="*/ 302 h 312"/>
                  <a:gd name="T2" fmla="*/ 14 w 264"/>
                  <a:gd name="T3" fmla="*/ 261 h 312"/>
                  <a:gd name="T4" fmla="*/ 104 w 264"/>
                  <a:gd name="T5" fmla="*/ 16 h 312"/>
                  <a:gd name="T6" fmla="*/ 127 w 264"/>
                  <a:gd name="T7" fmla="*/ 0 h 312"/>
                  <a:gd name="T8" fmla="*/ 153 w 264"/>
                  <a:gd name="T9" fmla="*/ 15 h 312"/>
                  <a:gd name="T10" fmla="*/ 253 w 264"/>
                  <a:gd name="T11" fmla="*/ 285 h 312"/>
                  <a:gd name="T12" fmla="*/ 253 w 264"/>
                  <a:gd name="T13" fmla="*/ 302 h 312"/>
                  <a:gd name="T14" fmla="*/ 218 w 264"/>
                  <a:gd name="T15" fmla="*/ 295 h 312"/>
                  <a:gd name="T16" fmla="*/ 196 w 264"/>
                  <a:gd name="T17" fmla="*/ 233 h 312"/>
                  <a:gd name="T18" fmla="*/ 175 w 264"/>
                  <a:gd name="T19" fmla="*/ 219 h 312"/>
                  <a:gd name="T20" fmla="*/ 79 w 264"/>
                  <a:gd name="T21" fmla="*/ 219 h 312"/>
                  <a:gd name="T22" fmla="*/ 61 w 264"/>
                  <a:gd name="T23" fmla="*/ 232 h 312"/>
                  <a:gd name="T24" fmla="*/ 47 w 264"/>
                  <a:gd name="T25" fmla="*/ 274 h 312"/>
                  <a:gd name="T26" fmla="*/ 0 w 264"/>
                  <a:gd name="T27" fmla="*/ 302 h 312"/>
                  <a:gd name="T28" fmla="*/ 128 w 264"/>
                  <a:gd name="T29" fmla="*/ 44 h 312"/>
                  <a:gd name="T30" fmla="*/ 82 w 264"/>
                  <a:gd name="T31" fmla="*/ 173 h 312"/>
                  <a:gd name="T32" fmla="*/ 91 w 264"/>
                  <a:gd name="T33" fmla="*/ 187 h 312"/>
                  <a:gd name="T34" fmla="*/ 163 w 264"/>
                  <a:gd name="T35" fmla="*/ 187 h 312"/>
                  <a:gd name="T36" fmla="*/ 173 w 264"/>
                  <a:gd name="T37" fmla="*/ 171 h 312"/>
                  <a:gd name="T38" fmla="*/ 128 w 264"/>
                  <a:gd name="T39" fmla="*/ 4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312">
                    <a:moveTo>
                      <a:pt x="0" y="302"/>
                    </a:moveTo>
                    <a:cubicBezTo>
                      <a:pt x="2" y="287"/>
                      <a:pt x="9" y="274"/>
                      <a:pt x="14" y="261"/>
                    </a:cubicBezTo>
                    <a:cubicBezTo>
                      <a:pt x="44" y="179"/>
                      <a:pt x="75" y="98"/>
                      <a:pt x="104" y="16"/>
                    </a:cubicBezTo>
                    <a:cubicBezTo>
                      <a:pt x="109" y="3"/>
                      <a:pt x="115" y="0"/>
                      <a:pt x="127" y="0"/>
                    </a:cubicBezTo>
                    <a:cubicBezTo>
                      <a:pt x="139" y="0"/>
                      <a:pt x="147" y="1"/>
                      <a:pt x="153" y="15"/>
                    </a:cubicBezTo>
                    <a:cubicBezTo>
                      <a:pt x="185" y="105"/>
                      <a:pt x="219" y="195"/>
                      <a:pt x="253" y="285"/>
                    </a:cubicBezTo>
                    <a:cubicBezTo>
                      <a:pt x="255" y="290"/>
                      <a:pt x="264" y="300"/>
                      <a:pt x="253" y="302"/>
                    </a:cubicBezTo>
                    <a:cubicBezTo>
                      <a:pt x="242" y="304"/>
                      <a:pt x="226" y="312"/>
                      <a:pt x="218" y="295"/>
                    </a:cubicBezTo>
                    <a:cubicBezTo>
                      <a:pt x="210" y="274"/>
                      <a:pt x="202" y="254"/>
                      <a:pt x="196" y="233"/>
                    </a:cubicBezTo>
                    <a:cubicBezTo>
                      <a:pt x="192" y="222"/>
                      <a:pt x="186" y="219"/>
                      <a:pt x="175" y="219"/>
                    </a:cubicBezTo>
                    <a:cubicBezTo>
                      <a:pt x="143" y="219"/>
                      <a:pt x="111" y="219"/>
                      <a:pt x="79" y="219"/>
                    </a:cubicBezTo>
                    <a:cubicBezTo>
                      <a:pt x="69" y="219"/>
                      <a:pt x="64" y="222"/>
                      <a:pt x="61" y="232"/>
                    </a:cubicBezTo>
                    <a:cubicBezTo>
                      <a:pt x="57" y="246"/>
                      <a:pt x="51" y="260"/>
                      <a:pt x="47" y="274"/>
                    </a:cubicBezTo>
                    <a:cubicBezTo>
                      <a:pt x="36" y="306"/>
                      <a:pt x="36" y="306"/>
                      <a:pt x="0" y="302"/>
                    </a:cubicBezTo>
                    <a:close/>
                    <a:moveTo>
                      <a:pt x="128" y="44"/>
                    </a:moveTo>
                    <a:cubicBezTo>
                      <a:pt x="113" y="87"/>
                      <a:pt x="98" y="130"/>
                      <a:pt x="82" y="173"/>
                    </a:cubicBezTo>
                    <a:cubicBezTo>
                      <a:pt x="78" y="183"/>
                      <a:pt x="79" y="187"/>
                      <a:pt x="91" y="187"/>
                    </a:cubicBezTo>
                    <a:cubicBezTo>
                      <a:pt x="115" y="186"/>
                      <a:pt x="139" y="186"/>
                      <a:pt x="163" y="187"/>
                    </a:cubicBezTo>
                    <a:cubicBezTo>
                      <a:pt x="179" y="187"/>
                      <a:pt x="177" y="181"/>
                      <a:pt x="173" y="171"/>
                    </a:cubicBezTo>
                    <a:cubicBezTo>
                      <a:pt x="158" y="128"/>
                      <a:pt x="143" y="86"/>
                      <a:pt x="1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Freeform 18">
                <a:extLst>
                  <a:ext uri="{FF2B5EF4-FFF2-40B4-BE49-F238E27FC236}">
                    <a16:creationId xmlns:a16="http://schemas.microsoft.com/office/drawing/2014/main" id="{72CA5CB6-E3F0-43DC-8E6B-93252B980024}"/>
                  </a:ext>
                </a:extLst>
              </p:cNvPr>
              <p:cNvSpPr>
                <a:spLocks noEditPoints="1"/>
              </p:cNvSpPr>
              <p:nvPr/>
            </p:nvSpPr>
            <p:spPr bwMode="auto">
              <a:xfrm>
                <a:off x="4905" y="2054"/>
                <a:ext cx="266" cy="348"/>
              </a:xfrm>
              <a:custGeom>
                <a:avLst/>
                <a:gdLst>
                  <a:gd name="T0" fmla="*/ 177 w 196"/>
                  <a:gd name="T1" fmla="*/ 181 h 255"/>
                  <a:gd name="T2" fmla="*/ 150 w 196"/>
                  <a:gd name="T3" fmla="*/ 227 h 255"/>
                  <a:gd name="T4" fmla="*/ 10 w 196"/>
                  <a:gd name="T5" fmla="*/ 107 h 255"/>
                  <a:gd name="T6" fmla="*/ 24 w 196"/>
                  <a:gd name="T7" fmla="*/ 60 h 255"/>
                  <a:gd name="T8" fmla="*/ 124 w 196"/>
                  <a:gd name="T9" fmla="*/ 8 h 255"/>
                  <a:gd name="T10" fmla="*/ 192 w 196"/>
                  <a:gd name="T11" fmla="*/ 91 h 255"/>
                  <a:gd name="T12" fmla="*/ 158 w 196"/>
                  <a:gd name="T13" fmla="*/ 129 h 255"/>
                  <a:gd name="T14" fmla="*/ 60 w 196"/>
                  <a:gd name="T15" fmla="*/ 129 h 255"/>
                  <a:gd name="T16" fmla="*/ 46 w 196"/>
                  <a:gd name="T17" fmla="*/ 146 h 255"/>
                  <a:gd name="T18" fmla="*/ 142 w 196"/>
                  <a:gd name="T19" fmla="*/ 199 h 255"/>
                  <a:gd name="T20" fmla="*/ 177 w 196"/>
                  <a:gd name="T21" fmla="*/ 181 h 255"/>
                  <a:gd name="T22" fmla="*/ 102 w 196"/>
                  <a:gd name="T23" fmla="*/ 99 h 255"/>
                  <a:gd name="T24" fmla="*/ 144 w 196"/>
                  <a:gd name="T25" fmla="*/ 99 h 255"/>
                  <a:gd name="T26" fmla="*/ 157 w 196"/>
                  <a:gd name="T27" fmla="*/ 83 h 255"/>
                  <a:gd name="T28" fmla="*/ 105 w 196"/>
                  <a:gd name="T29" fmla="*/ 37 h 255"/>
                  <a:gd name="T30" fmla="*/ 48 w 196"/>
                  <a:gd name="T31" fmla="*/ 89 h 255"/>
                  <a:gd name="T32" fmla="*/ 58 w 196"/>
                  <a:gd name="T33" fmla="*/ 99 h 255"/>
                  <a:gd name="T34" fmla="*/ 102 w 196"/>
                  <a:gd name="T35" fmla="*/ 9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255">
                    <a:moveTo>
                      <a:pt x="177" y="181"/>
                    </a:moveTo>
                    <a:cubicBezTo>
                      <a:pt x="180" y="216"/>
                      <a:pt x="178" y="218"/>
                      <a:pt x="150" y="227"/>
                    </a:cubicBezTo>
                    <a:cubicBezTo>
                      <a:pt x="65" y="255"/>
                      <a:pt x="0" y="199"/>
                      <a:pt x="10" y="107"/>
                    </a:cubicBezTo>
                    <a:cubicBezTo>
                      <a:pt x="12" y="91"/>
                      <a:pt x="16" y="75"/>
                      <a:pt x="24" y="60"/>
                    </a:cubicBezTo>
                    <a:cubicBezTo>
                      <a:pt x="44" y="20"/>
                      <a:pt x="82" y="0"/>
                      <a:pt x="124" y="8"/>
                    </a:cubicBezTo>
                    <a:cubicBezTo>
                      <a:pt x="163" y="16"/>
                      <a:pt x="187" y="45"/>
                      <a:pt x="192" y="91"/>
                    </a:cubicBezTo>
                    <a:cubicBezTo>
                      <a:pt x="196" y="129"/>
                      <a:pt x="196" y="129"/>
                      <a:pt x="158" y="129"/>
                    </a:cubicBezTo>
                    <a:cubicBezTo>
                      <a:pt x="126" y="129"/>
                      <a:pt x="93" y="130"/>
                      <a:pt x="60" y="129"/>
                    </a:cubicBezTo>
                    <a:cubicBezTo>
                      <a:pt x="46" y="128"/>
                      <a:pt x="44" y="134"/>
                      <a:pt x="46" y="146"/>
                    </a:cubicBezTo>
                    <a:cubicBezTo>
                      <a:pt x="56" y="193"/>
                      <a:pt x="93" y="214"/>
                      <a:pt x="142" y="199"/>
                    </a:cubicBezTo>
                    <a:cubicBezTo>
                      <a:pt x="154" y="195"/>
                      <a:pt x="165" y="189"/>
                      <a:pt x="177" y="181"/>
                    </a:cubicBezTo>
                    <a:close/>
                    <a:moveTo>
                      <a:pt x="102" y="99"/>
                    </a:moveTo>
                    <a:cubicBezTo>
                      <a:pt x="116" y="99"/>
                      <a:pt x="130" y="98"/>
                      <a:pt x="144" y="99"/>
                    </a:cubicBezTo>
                    <a:cubicBezTo>
                      <a:pt x="156" y="100"/>
                      <a:pt x="158" y="94"/>
                      <a:pt x="157" y="83"/>
                    </a:cubicBezTo>
                    <a:cubicBezTo>
                      <a:pt x="153" y="54"/>
                      <a:pt x="133" y="36"/>
                      <a:pt x="105" y="37"/>
                    </a:cubicBezTo>
                    <a:cubicBezTo>
                      <a:pt x="78" y="38"/>
                      <a:pt x="50" y="63"/>
                      <a:pt x="48" y="89"/>
                    </a:cubicBezTo>
                    <a:cubicBezTo>
                      <a:pt x="47" y="99"/>
                      <a:pt x="52" y="99"/>
                      <a:pt x="58" y="99"/>
                    </a:cubicBezTo>
                    <a:cubicBezTo>
                      <a:pt x="73" y="99"/>
                      <a:pt x="88" y="99"/>
                      <a:pt x="10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5" name="Freeform 19">
                <a:extLst>
                  <a:ext uri="{FF2B5EF4-FFF2-40B4-BE49-F238E27FC236}">
                    <a16:creationId xmlns:a16="http://schemas.microsoft.com/office/drawing/2014/main" id="{194DCF09-1C1D-47E5-BB84-49EB4476ADF4}"/>
                  </a:ext>
                </a:extLst>
              </p:cNvPr>
              <p:cNvSpPr>
                <a:spLocks/>
              </p:cNvSpPr>
              <p:nvPr/>
            </p:nvSpPr>
            <p:spPr bwMode="auto">
              <a:xfrm>
                <a:off x="4407" y="2061"/>
                <a:ext cx="244" cy="321"/>
              </a:xfrm>
              <a:custGeom>
                <a:avLst/>
                <a:gdLst>
                  <a:gd name="T0" fmla="*/ 143 w 180"/>
                  <a:gd name="T1" fmla="*/ 193 h 235"/>
                  <a:gd name="T2" fmla="*/ 94 w 180"/>
                  <a:gd name="T3" fmla="*/ 227 h 235"/>
                  <a:gd name="T4" fmla="*/ 8 w 180"/>
                  <a:gd name="T5" fmla="*/ 166 h 235"/>
                  <a:gd name="T6" fmla="*/ 5 w 180"/>
                  <a:gd name="T7" fmla="*/ 17 h 235"/>
                  <a:gd name="T8" fmla="*/ 25 w 180"/>
                  <a:gd name="T9" fmla="*/ 7 h 235"/>
                  <a:gd name="T10" fmla="*/ 39 w 180"/>
                  <a:gd name="T11" fmla="*/ 20 h 235"/>
                  <a:gd name="T12" fmla="*/ 39 w 180"/>
                  <a:gd name="T13" fmla="*/ 124 h 235"/>
                  <a:gd name="T14" fmla="*/ 42 w 180"/>
                  <a:gd name="T15" fmla="*/ 158 h 235"/>
                  <a:gd name="T16" fmla="*/ 80 w 180"/>
                  <a:gd name="T17" fmla="*/ 197 h 235"/>
                  <a:gd name="T18" fmla="*/ 136 w 180"/>
                  <a:gd name="T19" fmla="*/ 171 h 235"/>
                  <a:gd name="T20" fmla="*/ 145 w 180"/>
                  <a:gd name="T21" fmla="*/ 130 h 235"/>
                  <a:gd name="T22" fmla="*/ 144 w 180"/>
                  <a:gd name="T23" fmla="*/ 22 h 235"/>
                  <a:gd name="T24" fmla="*/ 162 w 180"/>
                  <a:gd name="T25" fmla="*/ 6 h 235"/>
                  <a:gd name="T26" fmla="*/ 180 w 180"/>
                  <a:gd name="T27" fmla="*/ 22 h 235"/>
                  <a:gd name="T28" fmla="*/ 180 w 180"/>
                  <a:gd name="T29" fmla="*/ 204 h 235"/>
                  <a:gd name="T30" fmla="*/ 164 w 180"/>
                  <a:gd name="T31" fmla="*/ 224 h 235"/>
                  <a:gd name="T32" fmla="*/ 145 w 180"/>
                  <a:gd name="T33" fmla="*/ 205 h 235"/>
                  <a:gd name="T34" fmla="*/ 143 w 180"/>
                  <a:gd name="T35" fmla="*/ 1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235">
                    <a:moveTo>
                      <a:pt x="143" y="193"/>
                    </a:moveTo>
                    <a:cubicBezTo>
                      <a:pt x="129" y="213"/>
                      <a:pt x="114" y="224"/>
                      <a:pt x="94" y="227"/>
                    </a:cubicBezTo>
                    <a:cubicBezTo>
                      <a:pt x="49" y="235"/>
                      <a:pt x="14" y="212"/>
                      <a:pt x="8" y="166"/>
                    </a:cubicBezTo>
                    <a:cubicBezTo>
                      <a:pt x="0" y="117"/>
                      <a:pt x="6" y="67"/>
                      <a:pt x="5" y="17"/>
                    </a:cubicBezTo>
                    <a:cubicBezTo>
                      <a:pt x="4" y="0"/>
                      <a:pt x="18" y="9"/>
                      <a:pt x="25" y="7"/>
                    </a:cubicBezTo>
                    <a:cubicBezTo>
                      <a:pt x="35" y="5"/>
                      <a:pt x="39" y="9"/>
                      <a:pt x="39" y="20"/>
                    </a:cubicBezTo>
                    <a:cubicBezTo>
                      <a:pt x="39" y="55"/>
                      <a:pt x="39" y="89"/>
                      <a:pt x="39" y="124"/>
                    </a:cubicBezTo>
                    <a:cubicBezTo>
                      <a:pt x="39" y="135"/>
                      <a:pt x="39" y="147"/>
                      <a:pt x="42" y="158"/>
                    </a:cubicBezTo>
                    <a:cubicBezTo>
                      <a:pt x="47" y="182"/>
                      <a:pt x="59" y="194"/>
                      <a:pt x="80" y="197"/>
                    </a:cubicBezTo>
                    <a:cubicBezTo>
                      <a:pt x="105" y="201"/>
                      <a:pt x="124" y="191"/>
                      <a:pt x="136" y="171"/>
                    </a:cubicBezTo>
                    <a:cubicBezTo>
                      <a:pt x="143" y="158"/>
                      <a:pt x="145" y="144"/>
                      <a:pt x="145" y="130"/>
                    </a:cubicBezTo>
                    <a:cubicBezTo>
                      <a:pt x="145" y="94"/>
                      <a:pt x="146" y="58"/>
                      <a:pt x="144" y="22"/>
                    </a:cubicBezTo>
                    <a:cubicBezTo>
                      <a:pt x="144" y="7"/>
                      <a:pt x="151" y="7"/>
                      <a:pt x="162" y="6"/>
                    </a:cubicBezTo>
                    <a:cubicBezTo>
                      <a:pt x="174" y="6"/>
                      <a:pt x="180" y="8"/>
                      <a:pt x="180" y="22"/>
                    </a:cubicBezTo>
                    <a:cubicBezTo>
                      <a:pt x="179" y="83"/>
                      <a:pt x="179" y="144"/>
                      <a:pt x="180" y="204"/>
                    </a:cubicBezTo>
                    <a:cubicBezTo>
                      <a:pt x="180" y="216"/>
                      <a:pt x="180" y="225"/>
                      <a:pt x="164" y="224"/>
                    </a:cubicBezTo>
                    <a:cubicBezTo>
                      <a:pt x="149" y="224"/>
                      <a:pt x="142" y="221"/>
                      <a:pt x="145" y="205"/>
                    </a:cubicBezTo>
                    <a:cubicBezTo>
                      <a:pt x="145" y="203"/>
                      <a:pt x="144" y="200"/>
                      <a:pt x="14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20">
                <a:extLst>
                  <a:ext uri="{FF2B5EF4-FFF2-40B4-BE49-F238E27FC236}">
                    <a16:creationId xmlns:a16="http://schemas.microsoft.com/office/drawing/2014/main" id="{B3688EED-CEC5-4CE0-9AD2-778FEBE8E0B7}"/>
                  </a:ext>
                </a:extLst>
              </p:cNvPr>
              <p:cNvSpPr>
                <a:spLocks/>
              </p:cNvSpPr>
              <p:nvPr/>
            </p:nvSpPr>
            <p:spPr bwMode="auto">
              <a:xfrm>
                <a:off x="4122" y="2067"/>
                <a:ext cx="243" cy="304"/>
              </a:xfrm>
              <a:custGeom>
                <a:avLst/>
                <a:gdLst>
                  <a:gd name="T0" fmla="*/ 125 w 179"/>
                  <a:gd name="T1" fmla="*/ 33 h 223"/>
                  <a:gd name="T2" fmla="*/ 28 w 179"/>
                  <a:gd name="T3" fmla="*/ 33 h 223"/>
                  <a:gd name="T4" fmla="*/ 14 w 179"/>
                  <a:gd name="T5" fmla="*/ 18 h 223"/>
                  <a:gd name="T6" fmla="*/ 28 w 179"/>
                  <a:gd name="T7" fmla="*/ 3 h 223"/>
                  <a:gd name="T8" fmla="*/ 160 w 179"/>
                  <a:gd name="T9" fmla="*/ 3 h 223"/>
                  <a:gd name="T10" fmla="*/ 176 w 179"/>
                  <a:gd name="T11" fmla="*/ 6 h 223"/>
                  <a:gd name="T12" fmla="*/ 170 w 179"/>
                  <a:gd name="T13" fmla="*/ 22 h 223"/>
                  <a:gd name="T14" fmla="*/ 68 w 179"/>
                  <a:gd name="T15" fmla="*/ 168 h 223"/>
                  <a:gd name="T16" fmla="*/ 57 w 179"/>
                  <a:gd name="T17" fmla="*/ 189 h 223"/>
                  <a:gd name="T18" fmla="*/ 157 w 179"/>
                  <a:gd name="T19" fmla="*/ 189 h 223"/>
                  <a:gd name="T20" fmla="*/ 176 w 179"/>
                  <a:gd name="T21" fmla="*/ 204 h 223"/>
                  <a:gd name="T22" fmla="*/ 156 w 179"/>
                  <a:gd name="T23" fmla="*/ 220 h 223"/>
                  <a:gd name="T24" fmla="*/ 20 w 179"/>
                  <a:gd name="T25" fmla="*/ 219 h 223"/>
                  <a:gd name="T26" fmla="*/ 4 w 179"/>
                  <a:gd name="T27" fmla="*/ 216 h 223"/>
                  <a:gd name="T28" fmla="*/ 9 w 179"/>
                  <a:gd name="T29" fmla="*/ 198 h 223"/>
                  <a:gd name="T30" fmla="*/ 119 w 179"/>
                  <a:gd name="T31" fmla="*/ 43 h 223"/>
                  <a:gd name="T32" fmla="*/ 125 w 179"/>
                  <a:gd name="T33"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 h="223">
                    <a:moveTo>
                      <a:pt x="125" y="33"/>
                    </a:moveTo>
                    <a:cubicBezTo>
                      <a:pt x="90" y="33"/>
                      <a:pt x="59" y="32"/>
                      <a:pt x="28" y="33"/>
                    </a:cubicBezTo>
                    <a:cubicBezTo>
                      <a:pt x="16" y="33"/>
                      <a:pt x="14" y="28"/>
                      <a:pt x="14" y="18"/>
                    </a:cubicBezTo>
                    <a:cubicBezTo>
                      <a:pt x="14" y="7"/>
                      <a:pt x="16" y="2"/>
                      <a:pt x="28" y="3"/>
                    </a:cubicBezTo>
                    <a:cubicBezTo>
                      <a:pt x="72" y="3"/>
                      <a:pt x="116" y="3"/>
                      <a:pt x="160" y="3"/>
                    </a:cubicBezTo>
                    <a:cubicBezTo>
                      <a:pt x="165" y="3"/>
                      <a:pt x="173" y="0"/>
                      <a:pt x="176" y="6"/>
                    </a:cubicBezTo>
                    <a:cubicBezTo>
                      <a:pt x="179" y="12"/>
                      <a:pt x="174" y="18"/>
                      <a:pt x="170" y="22"/>
                    </a:cubicBezTo>
                    <a:cubicBezTo>
                      <a:pt x="136" y="71"/>
                      <a:pt x="102" y="119"/>
                      <a:pt x="68" y="168"/>
                    </a:cubicBezTo>
                    <a:cubicBezTo>
                      <a:pt x="64" y="174"/>
                      <a:pt x="58" y="179"/>
                      <a:pt x="57" y="189"/>
                    </a:cubicBezTo>
                    <a:cubicBezTo>
                      <a:pt x="91" y="189"/>
                      <a:pt x="124" y="189"/>
                      <a:pt x="157" y="189"/>
                    </a:cubicBezTo>
                    <a:cubicBezTo>
                      <a:pt x="167" y="189"/>
                      <a:pt x="176" y="187"/>
                      <a:pt x="176" y="204"/>
                    </a:cubicBezTo>
                    <a:cubicBezTo>
                      <a:pt x="176" y="220"/>
                      <a:pt x="168" y="220"/>
                      <a:pt x="156" y="220"/>
                    </a:cubicBezTo>
                    <a:cubicBezTo>
                      <a:pt x="111" y="219"/>
                      <a:pt x="65" y="220"/>
                      <a:pt x="20" y="219"/>
                    </a:cubicBezTo>
                    <a:cubicBezTo>
                      <a:pt x="15" y="219"/>
                      <a:pt x="7" y="223"/>
                      <a:pt x="4" y="216"/>
                    </a:cubicBezTo>
                    <a:cubicBezTo>
                      <a:pt x="0" y="209"/>
                      <a:pt x="6" y="204"/>
                      <a:pt x="9" y="198"/>
                    </a:cubicBezTo>
                    <a:cubicBezTo>
                      <a:pt x="46" y="147"/>
                      <a:pt x="82" y="95"/>
                      <a:pt x="119" y="43"/>
                    </a:cubicBezTo>
                    <a:cubicBezTo>
                      <a:pt x="121" y="41"/>
                      <a:pt x="122" y="38"/>
                      <a:pt x="12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21">
                <a:extLst>
                  <a:ext uri="{FF2B5EF4-FFF2-40B4-BE49-F238E27FC236}">
                    <a16:creationId xmlns:a16="http://schemas.microsoft.com/office/drawing/2014/main" id="{E64BA526-2F97-4E93-9D04-34A59F50F079}"/>
                  </a:ext>
                </a:extLst>
              </p:cNvPr>
              <p:cNvSpPr>
                <a:spLocks/>
              </p:cNvSpPr>
              <p:nvPr/>
            </p:nvSpPr>
            <p:spPr bwMode="auto">
              <a:xfrm>
                <a:off x="4742" y="2064"/>
                <a:ext cx="153" cy="303"/>
              </a:xfrm>
              <a:custGeom>
                <a:avLst/>
                <a:gdLst>
                  <a:gd name="T0" fmla="*/ 33 w 113"/>
                  <a:gd name="T1" fmla="*/ 39 h 222"/>
                  <a:gd name="T2" fmla="*/ 86 w 113"/>
                  <a:gd name="T3" fmla="*/ 1 h 222"/>
                  <a:gd name="T4" fmla="*/ 109 w 113"/>
                  <a:gd name="T5" fmla="*/ 24 h 222"/>
                  <a:gd name="T6" fmla="*/ 109 w 113"/>
                  <a:gd name="T7" fmla="*/ 37 h 222"/>
                  <a:gd name="T8" fmla="*/ 61 w 113"/>
                  <a:gd name="T9" fmla="*/ 41 h 222"/>
                  <a:gd name="T10" fmla="*/ 35 w 113"/>
                  <a:gd name="T11" fmla="*/ 91 h 222"/>
                  <a:gd name="T12" fmla="*/ 34 w 113"/>
                  <a:gd name="T13" fmla="*/ 204 h 222"/>
                  <a:gd name="T14" fmla="*/ 17 w 113"/>
                  <a:gd name="T15" fmla="*/ 222 h 222"/>
                  <a:gd name="T16" fmla="*/ 0 w 113"/>
                  <a:gd name="T17" fmla="*/ 204 h 222"/>
                  <a:gd name="T18" fmla="*/ 0 w 113"/>
                  <a:gd name="T19" fmla="*/ 22 h 222"/>
                  <a:gd name="T20" fmla="*/ 18 w 113"/>
                  <a:gd name="T21" fmla="*/ 4 h 222"/>
                  <a:gd name="T22" fmla="*/ 33 w 113"/>
                  <a:gd name="T23" fmla="*/ 22 h 222"/>
                  <a:gd name="T24" fmla="*/ 33 w 113"/>
                  <a:gd name="T25" fmla="*/ 3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22">
                    <a:moveTo>
                      <a:pt x="33" y="39"/>
                    </a:moveTo>
                    <a:cubicBezTo>
                      <a:pt x="48" y="20"/>
                      <a:pt x="61" y="3"/>
                      <a:pt x="86" y="1"/>
                    </a:cubicBezTo>
                    <a:cubicBezTo>
                      <a:pt x="104" y="0"/>
                      <a:pt x="113" y="5"/>
                      <a:pt x="109" y="24"/>
                    </a:cubicBezTo>
                    <a:cubicBezTo>
                      <a:pt x="109" y="28"/>
                      <a:pt x="109" y="32"/>
                      <a:pt x="109" y="37"/>
                    </a:cubicBezTo>
                    <a:cubicBezTo>
                      <a:pt x="92" y="34"/>
                      <a:pt x="76" y="30"/>
                      <a:pt x="61" y="41"/>
                    </a:cubicBezTo>
                    <a:cubicBezTo>
                      <a:pt x="45" y="53"/>
                      <a:pt x="38" y="71"/>
                      <a:pt x="35" y="91"/>
                    </a:cubicBezTo>
                    <a:cubicBezTo>
                      <a:pt x="31" y="129"/>
                      <a:pt x="34" y="166"/>
                      <a:pt x="34" y="204"/>
                    </a:cubicBezTo>
                    <a:cubicBezTo>
                      <a:pt x="33" y="216"/>
                      <a:pt x="32" y="222"/>
                      <a:pt x="17" y="222"/>
                    </a:cubicBezTo>
                    <a:cubicBezTo>
                      <a:pt x="3" y="222"/>
                      <a:pt x="0" y="217"/>
                      <a:pt x="0" y="204"/>
                    </a:cubicBezTo>
                    <a:cubicBezTo>
                      <a:pt x="1" y="143"/>
                      <a:pt x="1" y="83"/>
                      <a:pt x="0" y="22"/>
                    </a:cubicBezTo>
                    <a:cubicBezTo>
                      <a:pt x="0" y="8"/>
                      <a:pt x="4" y="5"/>
                      <a:pt x="18" y="4"/>
                    </a:cubicBezTo>
                    <a:cubicBezTo>
                      <a:pt x="32" y="4"/>
                      <a:pt x="35" y="10"/>
                      <a:pt x="33" y="22"/>
                    </a:cubicBezTo>
                    <a:cubicBezTo>
                      <a:pt x="33" y="28"/>
                      <a:pt x="33" y="33"/>
                      <a:pt x="3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58" name="TextBox 57">
            <a:extLst>
              <a:ext uri="{FF2B5EF4-FFF2-40B4-BE49-F238E27FC236}">
                <a16:creationId xmlns:a16="http://schemas.microsoft.com/office/drawing/2014/main" id="{EE7F9B54-297F-4D20-AE86-D9E528E4BDAB}"/>
              </a:ext>
            </a:extLst>
          </p:cNvPr>
          <p:cNvSpPr txBox="1"/>
          <p:nvPr/>
        </p:nvSpPr>
        <p:spPr>
          <a:xfrm>
            <a:off x="9448800" y="1497770"/>
            <a:ext cx="2743200" cy="319459"/>
          </a:xfrm>
          <a:prstGeom prst="rect">
            <a:avLst/>
          </a:prstGeom>
          <a:noFill/>
        </p:spPr>
        <p:txBody>
          <a:bodyPr wrap="none" lIns="0" tIns="0" rIns="0" bIns="0" rtlCol="0" anchor="ctr">
            <a:no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922" b="0" i="0" u="none" strike="noStrike" kern="1200" cap="none" spc="0" normalizeH="0" baseline="0" noProof="0" dirty="0">
                <a:ln>
                  <a:noFill/>
                </a:ln>
                <a:solidFill>
                  <a:srgbClr val="0078D7"/>
                </a:solidFill>
                <a:effectLst/>
                <a:uLnTx/>
                <a:uFillTx/>
                <a:latin typeface="Segoe UI"/>
                <a:ea typeface="+mn-ea"/>
                <a:cs typeface="+mn-cs"/>
              </a:rPr>
              <a:t>Web apps</a:t>
            </a:r>
          </a:p>
        </p:txBody>
      </p:sp>
      <p:grpSp>
        <p:nvGrpSpPr>
          <p:cNvPr id="4" name="Group 3">
            <a:extLst>
              <a:ext uri="{FF2B5EF4-FFF2-40B4-BE49-F238E27FC236}">
                <a16:creationId xmlns:a16="http://schemas.microsoft.com/office/drawing/2014/main" id="{71BB2811-0FD4-46C1-8DC6-B1562376D737}"/>
              </a:ext>
            </a:extLst>
          </p:cNvPr>
          <p:cNvGrpSpPr/>
          <p:nvPr/>
        </p:nvGrpSpPr>
        <p:grpSpPr>
          <a:xfrm>
            <a:off x="3805590" y="4606246"/>
            <a:ext cx="1600200" cy="1121611"/>
            <a:chOff x="3759606" y="4812633"/>
            <a:chExt cx="1600200" cy="1121611"/>
          </a:xfrm>
        </p:grpSpPr>
        <p:sp>
          <p:nvSpPr>
            <p:cNvPr id="56" name="Rectangle 55">
              <a:extLst>
                <a:ext uri="{FF2B5EF4-FFF2-40B4-BE49-F238E27FC236}">
                  <a16:creationId xmlns:a16="http://schemas.microsoft.com/office/drawing/2014/main" id="{3E5A966A-216B-4AB8-99C8-0984804A27DF}"/>
                </a:ext>
              </a:extLst>
            </p:cNvPr>
            <p:cNvSpPr/>
            <p:nvPr/>
          </p:nvSpPr>
          <p:spPr>
            <a:xfrm>
              <a:off x="3759606" y="5318691"/>
              <a:ext cx="160020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Common</a:t>
              </a:r>
              <a:b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data service</a:t>
              </a:r>
            </a:p>
          </p:txBody>
        </p:sp>
        <p:sp>
          <p:nvSpPr>
            <p:cNvPr id="61" name="Database_EFC7" title="Icon of a cylinder">
              <a:extLst>
                <a:ext uri="{FF2B5EF4-FFF2-40B4-BE49-F238E27FC236}">
                  <a16:creationId xmlns:a16="http://schemas.microsoft.com/office/drawing/2014/main" id="{F6D60FEF-7D0B-40E2-9A09-B5F6BC0CC151}"/>
                </a:ext>
              </a:extLst>
            </p:cNvPr>
            <p:cNvSpPr>
              <a:spLocks noChangeAspect="1" noEditPoints="1"/>
            </p:cNvSpPr>
            <p:nvPr/>
          </p:nvSpPr>
          <p:spPr bwMode="auto">
            <a:xfrm>
              <a:off x="4398295" y="4812633"/>
              <a:ext cx="322823" cy="41961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6130" tIns="43065" rIns="86130" bIns="43065" numCol="1" anchor="ctr" anchorCtr="0" compatLnSpc="1">
              <a:prstTxWarp prst="textNoShape">
                <a:avLst/>
              </a:prstTxWarp>
            </a:bodyPr>
            <a:lstStyle/>
            <a:p>
              <a:pPr marL="0" marR="0" lvl="0" indent="0" algn="ctr" defTabSz="861241" rtl="0" eaLnBrk="1" fontAlgn="base"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F2BF424-F4DC-455A-8F5B-D47D2C6AE85A}"/>
              </a:ext>
            </a:extLst>
          </p:cNvPr>
          <p:cNvGrpSpPr/>
          <p:nvPr/>
        </p:nvGrpSpPr>
        <p:grpSpPr>
          <a:xfrm>
            <a:off x="1879343" y="2135520"/>
            <a:ext cx="8433314" cy="1845353"/>
            <a:chOff x="1879343" y="2135520"/>
            <a:chExt cx="8433314" cy="1845353"/>
          </a:xfrm>
        </p:grpSpPr>
        <p:pic>
          <p:nvPicPr>
            <p:cNvPr id="158" name="Picture 157">
              <a:extLst>
                <a:ext uri="{FF2B5EF4-FFF2-40B4-BE49-F238E27FC236}">
                  <a16:creationId xmlns:a16="http://schemas.microsoft.com/office/drawing/2014/main" id="{89D546D4-0B19-4736-9337-397DFE4D0716}"/>
                </a:ext>
              </a:extLst>
            </p:cNvPr>
            <p:cNvPicPr>
              <a:picLocks noChangeAspect="1"/>
            </p:cNvPicPr>
            <p:nvPr/>
          </p:nvPicPr>
          <p:blipFill>
            <a:blip r:embed="rId3">
              <a:duotone>
                <a:prstClr val="black"/>
                <a:srgbClr val="000000">
                  <a:tint val="45000"/>
                  <a:satMod val="400000"/>
                </a:srgbClr>
              </a:duotone>
              <a:lum bright="-100000" contrast="-100000"/>
            </a:blip>
            <a:stretch>
              <a:fillRect/>
            </a:stretch>
          </p:blipFill>
          <p:spPr>
            <a:xfrm>
              <a:off x="2891190" y="2362403"/>
              <a:ext cx="914400" cy="696293"/>
            </a:xfrm>
            <a:prstGeom prst="rect">
              <a:avLst/>
            </a:prstGeom>
          </p:spPr>
        </p:pic>
        <p:sp>
          <p:nvSpPr>
            <p:cNvPr id="160" name="Rectangle 159">
              <a:extLst>
                <a:ext uri="{FF2B5EF4-FFF2-40B4-BE49-F238E27FC236}">
                  <a16:creationId xmlns:a16="http://schemas.microsoft.com/office/drawing/2014/main" id="{38C0B769-FE96-4DD7-ADDE-B0DE2D83F223}"/>
                </a:ext>
              </a:extLst>
            </p:cNvPr>
            <p:cNvSpPr/>
            <p:nvPr/>
          </p:nvSpPr>
          <p:spPr>
            <a:xfrm>
              <a:off x="2394250" y="3329751"/>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PowerApps</a:t>
              </a:r>
            </a:p>
          </p:txBody>
        </p:sp>
        <p:sp>
          <p:nvSpPr>
            <p:cNvPr id="163" name="Rectangle 162">
              <a:extLst>
                <a:ext uri="{FF2B5EF4-FFF2-40B4-BE49-F238E27FC236}">
                  <a16:creationId xmlns:a16="http://schemas.microsoft.com/office/drawing/2014/main" id="{2A81EB29-FC64-4CDB-A60C-EE762600E76B}"/>
                </a:ext>
              </a:extLst>
            </p:cNvPr>
            <p:cNvSpPr/>
            <p:nvPr/>
          </p:nvSpPr>
          <p:spPr>
            <a:xfrm>
              <a:off x="8086407" y="3332479"/>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 BI</a:t>
              </a:r>
            </a:p>
          </p:txBody>
        </p:sp>
        <p:pic>
          <p:nvPicPr>
            <p:cNvPr id="164" name="Picture 163">
              <a:extLst>
                <a:ext uri="{FF2B5EF4-FFF2-40B4-BE49-F238E27FC236}">
                  <a16:creationId xmlns:a16="http://schemas.microsoft.com/office/drawing/2014/main" id="{250F6305-126E-4078-8B0F-F3CFC8611D9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8385119" y="2366380"/>
              <a:ext cx="914400" cy="692316"/>
            </a:xfrm>
            <a:prstGeom prst="rect">
              <a:avLst/>
            </a:prstGeom>
          </p:spPr>
        </p:pic>
        <p:sp>
          <p:nvSpPr>
            <p:cNvPr id="62" name="Rectangle 61">
              <a:extLst>
                <a:ext uri="{FF2B5EF4-FFF2-40B4-BE49-F238E27FC236}">
                  <a16:creationId xmlns:a16="http://schemas.microsoft.com/office/drawing/2014/main" id="{483A2353-FFFE-44ED-98BC-4A1A4FFAD131}"/>
                </a:ext>
              </a:extLst>
            </p:cNvPr>
            <p:cNvSpPr/>
            <p:nvPr/>
          </p:nvSpPr>
          <p:spPr>
            <a:xfrm>
              <a:off x="5647576" y="3332480"/>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grpSp>
          <p:nvGrpSpPr>
            <p:cNvPr id="3" name="Group 2">
              <a:extLst>
                <a:ext uri="{FF2B5EF4-FFF2-40B4-BE49-F238E27FC236}">
                  <a16:creationId xmlns:a16="http://schemas.microsoft.com/office/drawing/2014/main" id="{0AE8C216-C370-4A9E-8564-98E19147F598}"/>
                </a:ext>
              </a:extLst>
            </p:cNvPr>
            <p:cNvGrpSpPr/>
            <p:nvPr/>
          </p:nvGrpSpPr>
          <p:grpSpPr>
            <a:xfrm>
              <a:off x="5645042" y="2360499"/>
              <a:ext cx="901916" cy="685224"/>
              <a:chOff x="2618451" y="3323407"/>
              <a:chExt cx="340755" cy="258886"/>
            </a:xfrm>
          </p:grpSpPr>
          <p:sp>
            <p:nvSpPr>
              <p:cNvPr id="63" name="Freeform 5">
                <a:extLst>
                  <a:ext uri="{FF2B5EF4-FFF2-40B4-BE49-F238E27FC236}">
                    <a16:creationId xmlns:a16="http://schemas.microsoft.com/office/drawing/2014/main" id="{9A6CE9C9-90A1-47FD-B5AC-74DCD92B3353}"/>
                  </a:ext>
                </a:extLst>
              </p:cNvPr>
              <p:cNvSpPr>
                <a:spLocks/>
              </p:cNvSpPr>
              <p:nvPr/>
            </p:nvSpPr>
            <p:spPr bwMode="auto">
              <a:xfrm>
                <a:off x="2618451" y="3323407"/>
                <a:ext cx="340755" cy="22433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537D7D81-DC30-41E8-9466-2C2A60264442}"/>
                  </a:ext>
                </a:extLst>
              </p:cNvPr>
              <p:cNvSpPr>
                <a:spLocks noEditPoints="1"/>
              </p:cNvSpPr>
              <p:nvPr/>
            </p:nvSpPr>
            <p:spPr bwMode="auto">
              <a:xfrm>
                <a:off x="2618451" y="3379224"/>
                <a:ext cx="260484" cy="203069"/>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Rounded Corners 5">
              <a:extLst>
                <a:ext uri="{FF2B5EF4-FFF2-40B4-BE49-F238E27FC236}">
                  <a16:creationId xmlns:a16="http://schemas.microsoft.com/office/drawing/2014/main" id="{FCEBC823-0CF1-4F98-8AA0-5A23E0ADA4FB}"/>
                </a:ext>
              </a:extLst>
            </p:cNvPr>
            <p:cNvSpPr/>
            <p:nvPr/>
          </p:nvSpPr>
          <p:spPr bwMode="auto">
            <a:xfrm>
              <a:off x="1879343" y="2135520"/>
              <a:ext cx="8433314" cy="1845353"/>
            </a:xfrm>
            <a:prstGeom prst="roundRect">
              <a:avLst>
                <a:gd name="adj" fmla="val 2619"/>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Left Bracket 8">
            <a:extLst>
              <a:ext uri="{FF2B5EF4-FFF2-40B4-BE49-F238E27FC236}">
                <a16:creationId xmlns:a16="http://schemas.microsoft.com/office/drawing/2014/main" id="{D027DF33-7DBE-42AB-B0B9-953500EC4ECE}"/>
              </a:ext>
            </a:extLst>
          </p:cNvPr>
          <p:cNvSpPr/>
          <p:nvPr/>
        </p:nvSpPr>
        <p:spPr>
          <a:xfrm rot="5400000">
            <a:off x="6020356" y="2918377"/>
            <a:ext cx="148031" cy="2977366"/>
          </a:xfrm>
          <a:prstGeom prst="leftBracket">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B9A6F8F-B48C-4187-BFB8-93D80BAF517E}"/>
              </a:ext>
            </a:extLst>
          </p:cNvPr>
          <p:cNvCxnSpPr>
            <a:cxnSpLocks/>
            <a:stCxn id="6" idx="2"/>
            <a:endCxn id="9" idx="1"/>
          </p:cNvCxnSpPr>
          <p:nvPr/>
        </p:nvCxnSpPr>
        <p:spPr>
          <a:xfrm flipH="1">
            <a:off x="6094372" y="3980873"/>
            <a:ext cx="1628" cy="352172"/>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C5E937B-4215-441A-A336-0913955D2F2F}"/>
              </a:ext>
            </a:extLst>
          </p:cNvPr>
          <p:cNvSpPr txBox="1"/>
          <p:nvPr/>
        </p:nvSpPr>
        <p:spPr>
          <a:xfrm>
            <a:off x="394954" y="1472833"/>
            <a:ext cx="1953292" cy="369332"/>
          </a:xfrm>
          <a:prstGeom prst="rect">
            <a:avLst/>
          </a:prstGeom>
          <a:solidFill>
            <a:srgbClr val="0078D4"/>
          </a:solidFill>
        </p:spPr>
        <p:txBody>
          <a:bodyPr wrap="none" lIns="45720" tIns="45720" rIns="45720" bIns="45720" rtlCol="0" anchor="ctr">
            <a:spAutoFit/>
          </a:body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Your application</a:t>
            </a:r>
          </a:p>
        </p:txBody>
      </p:sp>
      <p:cxnSp>
        <p:nvCxnSpPr>
          <p:cNvPr id="5" name="Straight Connector 4">
            <a:extLst>
              <a:ext uri="{FF2B5EF4-FFF2-40B4-BE49-F238E27FC236}">
                <a16:creationId xmlns:a16="http://schemas.microsoft.com/office/drawing/2014/main" id="{28B4BF21-1003-4B93-979D-F58A91C90A91}"/>
              </a:ext>
            </a:extLst>
          </p:cNvPr>
          <p:cNvCxnSpPr/>
          <p:nvPr/>
        </p:nvCxnSpPr>
        <p:spPr>
          <a:xfrm>
            <a:off x="2603500" y="1380845"/>
            <a:ext cx="0" cy="519440"/>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1259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Tour of the Power Platform</a:t>
            </a:r>
          </a:p>
        </p:txBody>
      </p:sp>
    </p:spTree>
    <p:extLst>
      <p:ext uri="{BB962C8B-B14F-4D97-AF65-F5344CB8AC3E}">
        <p14:creationId xmlns:p14="http://schemas.microsoft.com/office/powerpoint/2010/main" val="42404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7.xml><?xml version="1.0" encoding="utf-8"?>
<p:sld xmlns:a16="http://schemas.microsoft.com/office/drawing/2014/main" xmlns:a14="http://schemas.microsoft.com/office/drawing/2010/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CBAD3CBC-022D-4B14-B7C0-56528A403951}"/>
              </a:ext>
            </a:extLst>
          </p:cNvPr>
          <p:cNvSpPr>
            <a:spLocks noGrp="1"/>
          </p:cNvSpPr>
          <p:nvPr>
            <p:ph type="title"/>
          </p:nvPr>
        </p:nvSpPr>
        <p:spPr>
          <a:xfrm>
            <a:off x="588263" y="457200"/>
            <a:ext cx="11018520" cy="1107996"/>
          </a:xfrm>
        </p:spPr>
        <p:txBody>
          <a:bodyPr/>
          <a:lstStyle/>
          <a:p>
            <a:r>
              <a:rPr lang="en-US" sz="3200" dirty="0"/>
              <a:t>Microsoft Power Platform</a:t>
            </a:r>
            <a:br>
              <a:rPr lang="en-US" sz="2000" dirty="0"/>
            </a:br>
            <a:r>
              <a:rPr lang="en-US" sz="2000" dirty="0"/>
              <a:t>One connected platform that empowers everyone to innovate</a:t>
            </a:r>
            <a:br>
              <a:rPr lang="en-US" sz="2000" dirty="0"/>
            </a:br>
            <a:endParaRPr lang="en-IN" sz="2000" dirty="0"/>
          </a:p>
        </p:txBody>
      </p:sp>
      <p:pic>
        <p:nvPicPr>
          <p:cNvPr id="105" name="Picture 104">
            <a:extLst>
              <a:ext uri="{FF2B5EF4-FFF2-40B4-BE49-F238E27FC236}">
                <a16:creationId xmlns:a16="http://schemas.microsoft.com/office/drawing/2014/main" id="{1378E3A8-40DA-4DB7-BF56-C3D1047FE387}"/>
              </a:ext>
            </a:extLst>
          </p:cNvPr>
          <p:cNvPicPr>
            <a:picLocks noChangeAspect="1"/>
          </p:cNvPicPr>
          <p:nvPr/>
        </p:nvPicPr>
        <p:blipFill rotWithShape="1">
          <a:blip r:embed="rId3">
            <a:extLst>
              <a:ext uri="{28A0092B-C50C-407E-A947-70E740481C1C}">
                <a14:useLocalDpi xmlns:a14="http://schemas.microsoft.com/office/drawing/2010/main" val="0"/>
              </a:ext>
            </a:extLst>
          </a:blip>
          <a:srcRect l="9016" t="16728" r="26981" b="19771"/>
          <a:stretch/>
        </p:blipFill>
        <p:spPr>
          <a:xfrm>
            <a:off x="4350256" y="2174202"/>
            <a:ext cx="3491488" cy="2150875"/>
          </a:xfrm>
          <a:prstGeom prst="rect">
            <a:avLst/>
          </a:prstGeom>
          <a:solidFill>
            <a:schemeClr val="bg2">
              <a:lumMod val="75000"/>
            </a:schemeClr>
          </a:solidFill>
          <a:ln w="12700" cap="flat" cmpd="sng" algn="ctr">
            <a:noFill/>
            <a:prstDash val="solid"/>
          </a:ln>
          <a:effectLst>
            <a:outerShdw blurRad="190500" dist="38100" dir="2700000" algn="tl" rotWithShape="0">
              <a:prstClr val="black">
                <a:alpha val="25000"/>
              </a:prstClr>
            </a:outerShdw>
          </a:effectLst>
        </p:spPr>
      </p:pic>
      <p:sp>
        <p:nvSpPr>
          <p:cNvPr id="108" name="Title 1">
            <a:extLst>
              <a:ext uri="{FF2B5EF4-FFF2-40B4-BE49-F238E27FC236}">
                <a16:creationId xmlns:a16="http://schemas.microsoft.com/office/drawing/2014/main" id="{23334256-4FF9-4808-8F2D-3658A1587C49}"/>
              </a:ext>
            </a:extLst>
          </p:cNvPr>
          <p:cNvSpPr txBox="1">
            <a:spLocks/>
          </p:cNvSpPr>
          <p:nvPr/>
        </p:nvSpPr>
        <p:spPr>
          <a:xfrm>
            <a:off x="417560" y="1652435"/>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Analyze</a:t>
            </a:r>
          </a:p>
        </p:txBody>
      </p:sp>
      <p:sp>
        <p:nvSpPr>
          <p:cNvPr id="118" name="Title 1">
            <a:extLst>
              <a:ext uri="{FF2B5EF4-FFF2-40B4-BE49-F238E27FC236}">
                <a16:creationId xmlns:a16="http://schemas.microsoft.com/office/drawing/2014/main" id="{49CF933B-A7FB-4FDB-9499-97AF7D1270C9}"/>
              </a:ext>
            </a:extLst>
          </p:cNvPr>
          <p:cNvSpPr txBox="1">
            <a:spLocks/>
          </p:cNvSpPr>
          <p:nvPr/>
        </p:nvSpPr>
        <p:spPr>
          <a:xfrm>
            <a:off x="4378213" y="1648290"/>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Act</a:t>
            </a:r>
          </a:p>
        </p:txBody>
      </p:sp>
      <p:sp>
        <p:nvSpPr>
          <p:cNvPr id="119" name="Title 1">
            <a:extLst>
              <a:ext uri="{FF2B5EF4-FFF2-40B4-BE49-F238E27FC236}">
                <a16:creationId xmlns:a16="http://schemas.microsoft.com/office/drawing/2014/main" id="{9D4B22C7-4DFC-4E87-9A36-9D4C6B5D405A}"/>
              </a:ext>
            </a:extLst>
          </p:cNvPr>
          <p:cNvSpPr txBox="1">
            <a:spLocks/>
          </p:cNvSpPr>
          <p:nvPr/>
        </p:nvSpPr>
        <p:spPr>
          <a:xfrm>
            <a:off x="8338866" y="1648289"/>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Automate</a:t>
            </a:r>
          </a:p>
        </p:txBody>
      </p:sp>
      <p:pic>
        <p:nvPicPr>
          <p:cNvPr id="1026" name="Picture 2" descr="image013">
            <a:extLst>
              <a:ext uri="{FF2B5EF4-FFF2-40B4-BE49-F238E27FC236}">
                <a16:creationId xmlns:a16="http://schemas.microsoft.com/office/drawing/2014/main" id="{2DDB7508-C44B-44BC-B69C-52C96CCB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49" y="2146579"/>
            <a:ext cx="3590063" cy="223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6BF214B-8C5E-464C-9D60-A54FD0D5057D}"/>
              </a:ext>
            </a:extLst>
          </p:cNvPr>
          <p:cNvSpPr/>
          <p:nvPr/>
        </p:nvSpPr>
        <p:spPr>
          <a:xfrm>
            <a:off x="554463" y="4523022"/>
            <a:ext cx="32986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0EF5182-C5DA-4FE1-9ABF-50470A4B4886}"/>
              </a:ext>
            </a:extLst>
          </p:cNvPr>
          <p:cNvSpPr/>
          <p:nvPr/>
        </p:nvSpPr>
        <p:spPr>
          <a:xfrm>
            <a:off x="8331893" y="4491384"/>
            <a:ext cx="3593187"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5B2A2E3-4DFF-440E-986A-FAE7381CD799}"/>
              </a:ext>
            </a:extLst>
          </p:cNvPr>
          <p:cNvSpPr/>
          <p:nvPr/>
        </p:nvSpPr>
        <p:spPr>
          <a:xfrm>
            <a:off x="4263215" y="4491384"/>
            <a:ext cx="36655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21D74F91-E608-44E2-8681-551B637BD232}"/>
              </a:ext>
            </a:extLst>
          </p:cNvPr>
          <p:cNvGrpSpPr/>
          <p:nvPr/>
        </p:nvGrpSpPr>
        <p:grpSpPr>
          <a:xfrm>
            <a:off x="395003" y="5331114"/>
            <a:ext cx="11575724" cy="1412103"/>
            <a:chOff x="254850" y="5307427"/>
            <a:chExt cx="11182723" cy="1191759"/>
          </a:xfrm>
        </p:grpSpPr>
        <p:grpSp>
          <p:nvGrpSpPr>
            <p:cNvPr id="27" name="Group 26">
              <a:extLst>
                <a:ext uri="{FF2B5EF4-FFF2-40B4-BE49-F238E27FC236}">
                  <a16:creationId xmlns:a16="http://schemas.microsoft.com/office/drawing/2014/main" id="{6E835D6F-5268-49C2-B5F6-2E78A86B0A9A}"/>
                </a:ext>
              </a:extLst>
            </p:cNvPr>
            <p:cNvGrpSpPr/>
            <p:nvPr/>
          </p:nvGrpSpPr>
          <p:grpSpPr>
            <a:xfrm>
              <a:off x="419043" y="5307427"/>
              <a:ext cx="11018530" cy="1191759"/>
              <a:chOff x="419043" y="5307427"/>
              <a:chExt cx="11018530" cy="1191759"/>
            </a:xfrm>
          </p:grpSpPr>
          <p:sp>
            <p:nvSpPr>
              <p:cNvPr id="32" name="Rectangle 31">
                <a:extLst>
                  <a:ext uri="{FF2B5EF4-FFF2-40B4-BE49-F238E27FC236}">
                    <a16:creationId xmlns:a16="http://schemas.microsoft.com/office/drawing/2014/main" id="{D38A13E2-1DC8-49E1-A146-08C5F63A20E5}"/>
                  </a:ext>
                </a:extLst>
              </p:cNvPr>
              <p:cNvSpPr/>
              <p:nvPr/>
            </p:nvSpPr>
            <p:spPr bwMode="auto">
              <a:xfrm>
                <a:off x="419043" y="5307427"/>
                <a:ext cx="11018530" cy="1191759"/>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C54890E-AE69-4CF0-B0F1-6B6464FA3742}"/>
                  </a:ext>
                </a:extLst>
              </p:cNvPr>
              <p:cNvGrpSpPr/>
              <p:nvPr/>
            </p:nvGrpSpPr>
            <p:grpSpPr>
              <a:xfrm>
                <a:off x="1752010" y="5554478"/>
                <a:ext cx="8808658" cy="218029"/>
                <a:chOff x="1875738" y="5554478"/>
                <a:chExt cx="8808658" cy="218029"/>
              </a:xfrm>
            </p:grpSpPr>
            <p:sp>
              <p:nvSpPr>
                <p:cNvPr id="34" name="Pentagon 5">
                  <a:extLst>
                    <a:ext uri="{FF2B5EF4-FFF2-40B4-BE49-F238E27FC236}">
                      <a16:creationId xmlns:a16="http://schemas.microsoft.com/office/drawing/2014/main" id="{A32F0CD6-0C5F-42B2-9598-4ADDDF6C7FE5}"/>
                    </a:ext>
                  </a:extLst>
                </p:cNvPr>
                <p:cNvSpPr/>
                <p:nvPr/>
              </p:nvSpPr>
              <p:spPr bwMode="auto">
                <a:xfrm>
                  <a:off x="9687778" y="5580041"/>
                  <a:ext cx="996618"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Microsoft Flow</a:t>
                  </a:r>
                </a:p>
              </p:txBody>
            </p:sp>
            <p:sp>
              <p:nvSpPr>
                <p:cNvPr id="35" name="Pentagon 5">
                  <a:extLst>
                    <a:ext uri="{FF2B5EF4-FFF2-40B4-BE49-F238E27FC236}">
                      <a16:creationId xmlns:a16="http://schemas.microsoft.com/office/drawing/2014/main" id="{570D40EF-B711-42D8-AA84-BDF6BCFC17F2}"/>
                    </a:ext>
                  </a:extLst>
                </p:cNvPr>
                <p:cNvSpPr/>
                <p:nvPr/>
              </p:nvSpPr>
              <p:spPr bwMode="auto">
                <a:xfrm>
                  <a:off x="5694711" y="5554478"/>
                  <a:ext cx="758156"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PowerApps</a:t>
                  </a:r>
                </a:p>
              </p:txBody>
            </p:sp>
            <p:sp>
              <p:nvSpPr>
                <p:cNvPr id="36" name="Pentagon 5">
                  <a:extLst>
                    <a:ext uri="{FF2B5EF4-FFF2-40B4-BE49-F238E27FC236}">
                      <a16:creationId xmlns:a16="http://schemas.microsoft.com/office/drawing/2014/main" id="{06DC291A-0752-4BC6-92D9-DDC59A819FD3}"/>
                    </a:ext>
                  </a:extLst>
                </p:cNvPr>
                <p:cNvSpPr/>
                <p:nvPr/>
              </p:nvSpPr>
              <p:spPr bwMode="auto">
                <a:xfrm>
                  <a:off x="1875738" y="5587841"/>
                  <a:ext cx="585032"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 BI</a:t>
                  </a:r>
                </a:p>
              </p:txBody>
            </p:sp>
          </p:grpSp>
        </p:grpSp>
        <p:sp>
          <p:nvSpPr>
            <p:cNvPr id="28" name="Title 1">
              <a:extLst>
                <a:ext uri="{FF2B5EF4-FFF2-40B4-BE49-F238E27FC236}">
                  <a16:creationId xmlns:a16="http://schemas.microsoft.com/office/drawing/2014/main" id="{EE74BF51-0569-4490-98CA-6D1A2AC0F9CD}"/>
                </a:ext>
              </a:extLst>
            </p:cNvPr>
            <p:cNvSpPr txBox="1">
              <a:spLocks/>
            </p:cNvSpPr>
            <p:nvPr/>
          </p:nvSpPr>
          <p:spPr>
            <a:xfrm>
              <a:off x="254850" y="5885608"/>
              <a:ext cx="11018520" cy="553998"/>
            </a:xfrm>
            <a:prstGeom prst="rect">
              <a:avLst/>
            </a:prstGeom>
          </p:spPr>
          <p:txBody>
            <a:bodyPr lIns="0" tIns="0" rIns="0" bIns="0" anchor="ctr" anchorCtr="0"/>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Power Platform</a:t>
              </a:r>
            </a:p>
          </p:txBody>
        </p:sp>
        <p:sp>
          <p:nvSpPr>
            <p:cNvPr id="29" name="POWERAPPSICON">
              <a:extLst>
                <a:ext uri="{FF2B5EF4-FFF2-40B4-BE49-F238E27FC236}">
                  <a16:creationId xmlns:a16="http://schemas.microsoft.com/office/drawing/2014/main" id="{6BDCBD33-51CC-49C6-9526-6C8E3560325A}"/>
                </a:ext>
              </a:extLst>
            </p:cNvPr>
            <p:cNvSpPr>
              <a:spLocks noChangeAspect="1"/>
            </p:cNvSpPr>
            <p:nvPr/>
          </p:nvSpPr>
          <p:spPr bwMode="auto">
            <a:xfrm>
              <a:off x="9050340" y="5509078"/>
              <a:ext cx="420459" cy="295498"/>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sp>
          <p:nvSpPr>
            <p:cNvPr id="30" name="FLOW ICON">
              <a:extLst>
                <a:ext uri="{FF2B5EF4-FFF2-40B4-BE49-F238E27FC236}">
                  <a16:creationId xmlns:a16="http://schemas.microsoft.com/office/drawing/2014/main" id="{F1931522-9437-447C-B3E5-95FEDF76E3C6}"/>
                </a:ext>
              </a:extLst>
            </p:cNvPr>
            <p:cNvSpPr>
              <a:spLocks noChangeAspect="1"/>
            </p:cNvSpPr>
            <p:nvPr/>
          </p:nvSpPr>
          <p:spPr bwMode="auto">
            <a:xfrm>
              <a:off x="5058243" y="5516878"/>
              <a:ext cx="417950" cy="295498"/>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sp>
          <p:nvSpPr>
            <p:cNvPr id="31" name="POWER BI ICON">
              <a:extLst>
                <a:ext uri="{FF2B5EF4-FFF2-40B4-BE49-F238E27FC236}">
                  <a16:creationId xmlns:a16="http://schemas.microsoft.com/office/drawing/2014/main" id="{160339E0-D2F3-4975-8655-C6D86CAD075D}"/>
                </a:ext>
              </a:extLst>
            </p:cNvPr>
            <p:cNvSpPr>
              <a:spLocks noChangeAspect="1"/>
            </p:cNvSpPr>
            <p:nvPr/>
          </p:nvSpPr>
          <p:spPr bwMode="auto">
            <a:xfrm flipV="1">
              <a:off x="1241100" y="5516878"/>
              <a:ext cx="428577" cy="295498"/>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8CF370AC-AF7B-4765-8C72-0ABA10D9E3F3}"/>
              </a:ext>
            </a:extLst>
          </p:cNvPr>
          <p:cNvPicPr>
            <a:picLocks noChangeAspect="1"/>
          </p:cNvPicPr>
          <p:nvPr/>
        </p:nvPicPr>
        <p:blipFill>
          <a:blip r:embed="rId5"/>
          <a:stretch>
            <a:fillRect/>
          </a:stretch>
        </p:blipFill>
        <p:spPr>
          <a:xfrm>
            <a:off x="280615" y="2077965"/>
            <a:ext cx="3709462" cy="2435371"/>
          </a:xfrm>
          <a:prstGeom prst="rect">
            <a:avLst/>
          </a:prstGeom>
        </p:spPr>
      </p:pic>
    </p:spTree>
    <p:extLst>
      <p:ext uri="{BB962C8B-B14F-4D97-AF65-F5344CB8AC3E}">
        <p14:creationId xmlns:p14="http://schemas.microsoft.com/office/powerpoint/2010/main" val="37692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00"/>
                                        <p:tgtEl>
                                          <p:spTgt spid="108"/>
                                        </p:tgtEl>
                                      </p:cBhvr>
                                    </p:animEffect>
                                  </p:childTnLst>
                                </p:cTn>
                              </p:par>
                              <p:par>
                                <p:cTn id="8" presetID="35" presetClass="path" presetSubtype="0" decel="100000" fill="hold" grpId="1" nodeType="withEffect">
                                  <p:stCondLst>
                                    <p:cond delay="300"/>
                                  </p:stCondLst>
                                  <p:childTnLst>
                                    <p:animMotion origin="layout" path="M -1.66667E-6 -4.81481E-6 L -1.66667E-6 -0.15601 " pathEditMode="relative" rAng="0" ptsTypes="AA">
                                      <p:cBhvr>
                                        <p:cTn id="9" dur="1000" spd="-100000" fill="hold"/>
                                        <p:tgtEl>
                                          <p:spTgt spid="108"/>
                                        </p:tgtEl>
                                        <p:attrNameLst>
                                          <p:attrName>ppt_x</p:attrName>
                                          <p:attrName>ppt_y</p:attrName>
                                        </p:attrNameLst>
                                      </p:cBhvr>
                                      <p:rCtr x="0" y="-7801"/>
                                    </p:animMotion>
                                  </p:childTnLst>
                                </p:cTn>
                              </p:par>
                              <p:par>
                                <p:cTn id="10" presetID="10" presetClass="entr" presetSubtype="0" fill="hold" grpId="0" nodeType="withEffect">
                                  <p:stCondLst>
                                    <p:cond delay="75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700"/>
                                        <p:tgtEl>
                                          <p:spTgt spid="118"/>
                                        </p:tgtEl>
                                      </p:cBhvr>
                                    </p:animEffect>
                                  </p:childTnLst>
                                </p:cTn>
                              </p:par>
                              <p:par>
                                <p:cTn id="13" presetID="35" presetClass="path" presetSubtype="0" decel="100000" fill="hold" grpId="1" nodeType="withEffect">
                                  <p:stCondLst>
                                    <p:cond delay="500"/>
                                  </p:stCondLst>
                                  <p:childTnLst>
                                    <p:animMotion origin="layout" path="M -4.58333E-6 -4.81481E-6 L -4.58333E-6 -0.15601 " pathEditMode="relative" rAng="0" ptsTypes="AA">
                                      <p:cBhvr>
                                        <p:cTn id="14" dur="1000" spd="-100000" fill="hold"/>
                                        <p:tgtEl>
                                          <p:spTgt spid="118"/>
                                        </p:tgtEl>
                                        <p:attrNameLst>
                                          <p:attrName>ppt_x</p:attrName>
                                          <p:attrName>ppt_y</p:attrName>
                                        </p:attrNameLst>
                                      </p:cBhvr>
                                      <p:rCtr x="0" y="-7801"/>
                                    </p:animMotion>
                                  </p:childTnLst>
                                </p:cTn>
                              </p:par>
                              <p:par>
                                <p:cTn id="15" presetID="10" presetClass="entr" presetSubtype="0" fill="hold" grpId="0" nodeType="withEffect">
                                  <p:stCondLst>
                                    <p:cond delay="10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700"/>
                                        <p:tgtEl>
                                          <p:spTgt spid="119"/>
                                        </p:tgtEl>
                                      </p:cBhvr>
                                    </p:animEffect>
                                  </p:childTnLst>
                                </p:cTn>
                              </p:par>
                              <p:par>
                                <p:cTn id="18" presetID="35" presetClass="path" presetSubtype="0" decel="100000" fill="hold" grpId="1" nodeType="withEffect">
                                  <p:stCondLst>
                                    <p:cond delay="800"/>
                                  </p:stCondLst>
                                  <p:childTnLst>
                                    <p:animMotion origin="layout" path="M -2.08333E-7 -4.81481E-6 L -2.08333E-7 -0.15601 " pathEditMode="relative" rAng="0" ptsTypes="AA">
                                      <p:cBhvr>
                                        <p:cTn id="19" dur="1000" spd="-100000" fill="hold"/>
                                        <p:tgtEl>
                                          <p:spTgt spid="119"/>
                                        </p:tgtEl>
                                        <p:attrNameLst>
                                          <p:attrName>ppt_x</p:attrName>
                                          <p:attrName>ppt_y</p:attrName>
                                        </p:attrNameLst>
                                      </p:cBhvr>
                                      <p:rCtr x="0" y="-7801"/>
                                    </p:animMotion>
                                  </p:childTnLst>
                                </p:cTn>
                              </p:par>
                              <p:par>
                                <p:cTn id="20" presetID="10"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42" presetClass="path" presetSubtype="0" decel="100000" fill="hold" nodeType="withEffect">
                                  <p:stCondLst>
                                    <p:cond delay="500"/>
                                  </p:stCondLst>
                                  <p:childTnLst>
                                    <p:animMotion origin="layout" path="M -1.875E-6 2.59259E-6 L -1.875E-6 0.07014 " pathEditMode="relative" rAng="0" ptsTypes="AA">
                                      <p:cBhvr>
                                        <p:cTn id="24" dur="750" spd="-100000" fill="hold"/>
                                        <p:tgtEl>
                                          <p:spTgt spid="26"/>
                                        </p:tgtEl>
                                        <p:attrNameLst>
                                          <p:attrName>ppt_x</p:attrName>
                                          <p:attrName>ppt_y</p:attrName>
                                        </p:attrNameLst>
                                      </p:cBhvr>
                                      <p:rCtr x="0"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18" grpId="0"/>
      <p:bldP spid="118" grpId="1"/>
      <p:bldP spid="119" grpId="0"/>
      <p:bldP spid="119" grpId="1"/>
    </p:bldLst>
  </p:timing>
</p:sld>
</file>

<file path=ppt/slides/slide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lstStyle/>
          <a:p>
            <a:r>
              <a:rPr lang="en-US" b="1"/>
              <a:t>Create an app for every task</a:t>
            </a:r>
            <a:endParaRPr lang="en-US"/>
          </a:p>
        </p:txBody>
      </p:sp>
      <p:pic>
        <p:nvPicPr>
          <p:cNvPr id="1026" name="Picture 2" descr="https://dynamics365cdn.azureedge.net/cvt-50175bc4c163a48287cc1d6f9eb822f70fa69cb456bf298f2c0f8c581e6ef49a/pictures/pages/business-application-platform/Powerapps_630x472.png">
            <a:extLst>
              <a:ext uri="{FF2B5EF4-FFF2-40B4-BE49-F238E27FC236}">
                <a16:creationId xmlns:a16="http://schemas.microsoft.com/office/drawing/2014/main" id="{E82571B3-8028-4942-867F-B78052C25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t="7889" r="2850" b="8667"/>
          <a:stretch/>
        </p:blipFill>
        <p:spPr bwMode="auto">
          <a:xfrm>
            <a:off x="238880" y="1343955"/>
            <a:ext cx="8175899" cy="5428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B18ACB-3487-4A48-A3A7-DEE5B8605F6C}"/>
              </a:ext>
            </a:extLst>
          </p:cNvPr>
          <p:cNvSpPr txBox="1"/>
          <p:nvPr/>
        </p:nvSpPr>
        <p:spPr>
          <a:xfrm>
            <a:off x="8653659" y="1249681"/>
            <a:ext cx="3299460" cy="5428912"/>
          </a:xfrm>
          <a:prstGeom prst="rect">
            <a:avLst/>
          </a:prstGeom>
          <a:noFill/>
        </p:spPr>
        <p:txBody>
          <a:bodyPr wrap="square" lIns="0" tIns="0" rIns="0" bIns="0" rtlCol="0" anchor="ctr">
            <a:noAutofit/>
          </a:bodyPr>
          <a:lstStyle/>
          <a:p>
            <a:pPr algn="ctr"/>
            <a:r>
              <a:rPr lang="en-US" sz="2400"/>
              <a:t>Powerful, point-and-click approach making it easy for anyone familiar with Microsoft Office </a:t>
            </a:r>
            <a:br>
              <a:rPr lang="en-US" sz="2400"/>
            </a:br>
            <a:r>
              <a:rPr lang="en-US" sz="2400"/>
              <a:t>to build apps.</a:t>
            </a:r>
          </a:p>
        </p:txBody>
      </p:sp>
      <p:grpSp>
        <p:nvGrpSpPr>
          <p:cNvPr id="5" name="Group 4">
            <a:extLst>
              <a:ext uri="{FF2B5EF4-FFF2-40B4-BE49-F238E27FC236}">
                <a16:creationId xmlns:a16="http://schemas.microsoft.com/office/drawing/2014/main" id="{5D075C93-EB05-4943-82D9-F25B42F17CF1}"/>
              </a:ext>
            </a:extLst>
          </p:cNvPr>
          <p:cNvGrpSpPr/>
          <p:nvPr/>
        </p:nvGrpSpPr>
        <p:grpSpPr>
          <a:xfrm>
            <a:off x="10192280" y="179407"/>
            <a:ext cx="1908280" cy="1219513"/>
            <a:chOff x="10283720" y="100787"/>
            <a:chExt cx="1908280" cy="1219513"/>
          </a:xfrm>
        </p:grpSpPr>
        <p:pic>
          <p:nvPicPr>
            <p:cNvPr id="6" name="Picture 5">
              <a:extLst>
                <a:ext uri="{FF2B5EF4-FFF2-40B4-BE49-F238E27FC236}">
                  <a16:creationId xmlns:a16="http://schemas.microsoft.com/office/drawing/2014/main" id="{65261A24-AEE4-4F6E-A14B-1216A79AEA08}"/>
                </a:ext>
              </a:extLst>
            </p:cNvPr>
            <p:cNvPicPr>
              <a:picLocks noChangeAspect="1"/>
            </p:cNvPicPr>
            <p:nvPr/>
          </p:nvPicPr>
          <p:blipFill>
            <a:blip r:embed="rId4">
              <a:duotone>
                <a:prstClr val="black"/>
                <a:srgbClr val="000000">
                  <a:tint val="45000"/>
                  <a:satMod val="400000"/>
                </a:srgbClr>
              </a:duotone>
              <a:lum bright="-100000" contrast="-100000"/>
            </a:blip>
            <a:stretch>
              <a:fillRect/>
            </a:stretch>
          </p:blipFill>
          <p:spPr>
            <a:xfrm>
              <a:off x="10780660" y="100787"/>
              <a:ext cx="914400" cy="696293"/>
            </a:xfrm>
            <a:prstGeom prst="rect">
              <a:avLst/>
            </a:prstGeom>
          </p:spPr>
        </p:pic>
        <p:sp>
          <p:nvSpPr>
            <p:cNvPr id="7" name="Rectangle 6">
              <a:extLst>
                <a:ext uri="{FF2B5EF4-FFF2-40B4-BE49-F238E27FC236}">
                  <a16:creationId xmlns:a16="http://schemas.microsoft.com/office/drawing/2014/main" id="{4C5C27A6-238D-478D-8FA6-ED62453AD22A}"/>
                </a:ext>
              </a:extLst>
            </p:cNvPr>
            <p:cNvSpPr/>
            <p:nvPr/>
          </p:nvSpPr>
          <p:spPr>
            <a:xfrm>
              <a:off x="10283720" y="797080"/>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PowerApps</a:t>
              </a:r>
            </a:p>
          </p:txBody>
        </p:sp>
      </p:grpSp>
    </p:spTree>
    <p:extLst>
      <p:ext uri="{BB962C8B-B14F-4D97-AF65-F5344CB8AC3E}">
        <p14:creationId xmlns:p14="http://schemas.microsoft.com/office/powerpoint/2010/main" val="225344881"/>
      </p:ext>
    </p:extLst>
  </p:cSld>
  <p:clrMapOvr>
    <a:masterClrMapping/>
  </p:clrMapOvr>
  <p:transition>
    <p:fade/>
  </p:transition>
</p:sld>
</file>

<file path=ppt/slides/slide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67F1B6-F3A1-4C08-9863-E86CB01D4799}"/>
              </a:ext>
            </a:extLst>
          </p:cNvPr>
          <p:cNvGrpSpPr/>
          <p:nvPr/>
        </p:nvGrpSpPr>
        <p:grpSpPr>
          <a:xfrm>
            <a:off x="10364526" y="184194"/>
            <a:ext cx="1511824" cy="1215536"/>
            <a:chOff x="10364526" y="111042"/>
            <a:chExt cx="1511824" cy="1215536"/>
          </a:xfrm>
        </p:grpSpPr>
        <p:sp>
          <p:nvSpPr>
            <p:cNvPr id="13" name="Rectangle 12">
              <a:extLst>
                <a:ext uri="{FF2B5EF4-FFF2-40B4-BE49-F238E27FC236}">
                  <a16:creationId xmlns:a16="http://schemas.microsoft.com/office/drawing/2014/main" id="{EB035EA5-709A-494C-AB53-91B272057F31}"/>
                </a:ext>
              </a:extLst>
            </p:cNvPr>
            <p:cNvSpPr/>
            <p:nvPr/>
          </p:nvSpPr>
          <p:spPr>
            <a:xfrm>
              <a:off x="10364526" y="803358"/>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Power BI</a:t>
              </a:r>
            </a:p>
          </p:txBody>
        </p:sp>
        <p:pic>
          <p:nvPicPr>
            <p:cNvPr id="14" name="Picture 13">
              <a:extLst>
                <a:ext uri="{FF2B5EF4-FFF2-40B4-BE49-F238E27FC236}">
                  <a16:creationId xmlns:a16="http://schemas.microsoft.com/office/drawing/2014/main" id="{814BF5CA-093B-487E-B0E3-173FD357F34F}"/>
                </a:ext>
              </a:extLst>
            </p:cNvPr>
            <p:cNvPicPr>
              <a:picLocks noChangeAspect="1"/>
            </p:cNvPicPr>
            <p:nvPr/>
          </p:nvPicPr>
          <p:blipFill>
            <a:blip r:embed="rId3">
              <a:duotone>
                <a:prstClr val="black"/>
                <a:schemeClr val="accent6">
                  <a:tint val="45000"/>
                  <a:satMod val="400000"/>
                </a:schemeClr>
              </a:duotone>
              <a:lum bright="-100000" contrast="-100000"/>
            </a:blip>
            <a:stretch>
              <a:fillRect/>
            </a:stretch>
          </p:blipFill>
          <p:spPr>
            <a:xfrm>
              <a:off x="10663238" y="111042"/>
              <a:ext cx="914400" cy="692316"/>
            </a:xfrm>
            <a:prstGeom prst="rect">
              <a:avLst/>
            </a:prstGeom>
          </p:spPr>
        </p:pic>
      </p:grpSp>
      <p:pic>
        <p:nvPicPr>
          <p:cNvPr id="2050" name="Picture 2" descr="https://dynamics365cdn.azureedge.net/cvt-56f9ad398edd3f58ab61e8fd9da1049b8cb41f23bea46cba55696aaf31b38290/pictures/pages/business-application-platform/Powerbi_630x472.png">
            <a:extLst>
              <a:ext uri="{FF2B5EF4-FFF2-40B4-BE49-F238E27FC236}">
                <a16:creationId xmlns:a16="http://schemas.microsoft.com/office/drawing/2014/main" id="{35B03C19-9BA2-423E-B850-7F00049A3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1" t="10148" r="3109" b="8889"/>
          <a:stretch/>
        </p:blipFill>
        <p:spPr bwMode="auto">
          <a:xfrm>
            <a:off x="3709590" y="1466236"/>
            <a:ext cx="8277344" cy="5339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lstStyle/>
          <a:p>
            <a:r>
              <a:rPr lang="en-US" b="1"/>
              <a:t>Drive business outcomes with Power BI</a:t>
            </a:r>
          </a:p>
        </p:txBody>
      </p:sp>
      <p:sp>
        <p:nvSpPr>
          <p:cNvPr id="4" name="TextBox 3">
            <a:extLst>
              <a:ext uri="{FF2B5EF4-FFF2-40B4-BE49-F238E27FC236}">
                <a16:creationId xmlns:a16="http://schemas.microsoft.com/office/drawing/2014/main" id="{20B18ACB-3487-4A48-A3A7-DEE5B8605F6C}"/>
              </a:ext>
            </a:extLst>
          </p:cNvPr>
          <p:cNvSpPr txBox="1"/>
          <p:nvPr/>
        </p:nvSpPr>
        <p:spPr>
          <a:xfrm>
            <a:off x="205065" y="1249681"/>
            <a:ext cx="3299460" cy="5428912"/>
          </a:xfrm>
          <a:prstGeom prst="rect">
            <a:avLst/>
          </a:prstGeom>
          <a:noFill/>
        </p:spPr>
        <p:txBody>
          <a:bodyPr wrap="square" lIns="0" tIns="0" rIns="0" bIns="0" rtlCol="0" anchor="ctr">
            <a:noAutofit/>
          </a:bodyPr>
          <a:lstStyle/>
          <a:p>
            <a:pPr algn="ctr"/>
            <a:r>
              <a:rPr lang="en-US" sz="2400"/>
              <a:t>Build visualizations in minutes so you can see what’s really going on and streamline your decision making.</a:t>
            </a:r>
          </a:p>
        </p:txBody>
      </p:sp>
    </p:spTree>
    <p:extLst>
      <p:ext uri="{BB962C8B-B14F-4D97-AF65-F5344CB8AC3E}">
        <p14:creationId xmlns:p14="http://schemas.microsoft.com/office/powerpoint/2010/main" val="3528215140"/>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Finastra - Template Advanced">
  <a:themeElements>
    <a:clrScheme name="Finastra_2018_Color_theme">
      <a:dk1>
        <a:srgbClr val="414141"/>
      </a:dk1>
      <a:lt1>
        <a:srgbClr val="FFFFFF"/>
      </a:lt1>
      <a:dk2>
        <a:srgbClr val="414141"/>
      </a:dk2>
      <a:lt2>
        <a:srgbClr val="FFFFFF"/>
      </a:lt2>
      <a:accent1>
        <a:srgbClr val="C136A1"/>
      </a:accent1>
      <a:accent2>
        <a:srgbClr val="694DD6"/>
      </a:accent2>
      <a:accent3>
        <a:srgbClr val="56C271"/>
      </a:accent3>
      <a:accent4>
        <a:srgbClr val="5BC1D7"/>
      </a:accent4>
      <a:accent5>
        <a:srgbClr val="F0B323"/>
      </a:accent5>
      <a:accent6>
        <a:srgbClr val="E40046"/>
      </a:accent6>
      <a:hlink>
        <a:srgbClr val="C136A1"/>
      </a:hlink>
      <a:folHlink>
        <a:srgbClr val="694DD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err="1" smtClean="0">
            <a:solidFill>
              <a:schemeClr val="tx2"/>
            </a:solidFill>
          </a:defRPr>
        </a:defPPr>
      </a:lstStyle>
    </a:txDef>
  </a:objectDefaults>
  <a:extraClrSchemeLst/>
  <a:extLst>
    <a:ext uri="{05A4C25C-085E-4340-85A3-A5531E510DB2}">
      <thm15:themeFamily xmlns:thm15="http://schemas.microsoft.com/office/thememl/2012/main" name="1" id="{49D7799C-BC36-4E43-81A5-51EC6E81F629}" vid="{246DCADA-132C-CB43-AFDF-69B23FAC7C2B}"/>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06670dda-0291-4061-b6e0-f6c0cb392c51"/>
    <ds:schemaRef ds:uri="e4aa919a-b200-49cb-beca-4c7e081032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dcmitype/"/>
    <ds:schemaRef ds:uri="http://schemas.microsoft.com/office/infopath/2007/PartnerControls"/>
    <ds:schemaRef ds:uri="http://www.w3.org/XML/1998/namespace"/>
    <ds:schemaRef ds:uri="http://purl.org/dc/terms/"/>
    <ds:schemaRef ds:uri="http://schemas.openxmlformats.org/package/2006/metadata/core-properties"/>
    <ds:schemaRef ds:uri="06670dda-0291-4061-b6e0-f6c0cb392c51"/>
    <ds:schemaRef ds:uri="e4aa919a-b200-49cb-beca-4c7e0810321e"/>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Build2019_Breakout_Template</Template>
  <TotalTime>8</TotalTime>
  <Words>3851</Words>
  <Application>Microsoft Office PowerPoint</Application>
  <PresentationFormat>Widescreen</PresentationFormat>
  <Paragraphs>688</Paragraphs>
  <Slides>44</Slides>
  <Notes>37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44</vt:i4>
      </vt:variant>
    </vt:vector>
  </HeadingPairs>
  <TitlesOfParts>
    <vt:vector size="57" baseType="lpstr">
      <vt:lpstr>Arial</vt:lpstr>
      <vt:lpstr>Calibri</vt:lpstr>
      <vt:lpstr>Consolas</vt:lpstr>
      <vt:lpstr>Segoe UI</vt:lpstr>
      <vt:lpstr>Segoe UI Light</vt:lpstr>
      <vt:lpstr>Segoe UI Semibold</vt:lpstr>
      <vt:lpstr>Segoe UI Semilight</vt:lpstr>
      <vt:lpstr>Viner Hand ITC</vt:lpstr>
      <vt:lpstr>Wingdings</vt:lpstr>
      <vt:lpstr>9-51056_Build 2019 Breakout_White Template</vt:lpstr>
      <vt:lpstr>9-51056_Build 2019 Breakout_Black Template</vt:lpstr>
      <vt:lpstr>Finastra - Template Advanced</vt:lpstr>
      <vt:lpstr>1_9-51056_Build 2019 Breakout_White Template</vt:lpstr>
      <vt:lpstr>PowerPoint Presentation</vt:lpstr>
      <vt:lpstr>Embed low-code/no-code capabilities in your app with PowerApps and Flow</vt:lpstr>
      <vt:lpstr>PowerPoint Presentation</vt:lpstr>
      <vt:lpstr>Power Platform</vt:lpstr>
      <vt:lpstr>Power Platform</vt:lpstr>
      <vt:lpstr>Tour of the Power Platform</vt:lpstr>
      <vt:lpstr>Microsoft Power Platform One connected platform that empowers everyone to innovate </vt:lpstr>
      <vt:lpstr>Create an app for every task</vt:lpstr>
      <vt:lpstr>Drive business outcomes with Power BI</vt:lpstr>
      <vt:lpstr>Automate your apps with Microsoft Flow</vt:lpstr>
      <vt:lpstr>Embed and integrate</vt:lpstr>
      <vt:lpstr>PowerPoint Presentation</vt:lpstr>
      <vt:lpstr>Innovate FASTER, Integrate broader WITH Fusionfabric.cloud​</vt:lpstr>
      <vt:lpstr>Fusionfabric.cloud—api platform</vt:lpstr>
      <vt:lpstr>How platform was built</vt:lpstr>
      <vt:lpstr>Embed and integrate with canvas apps</vt:lpstr>
      <vt:lpstr>3 Ways to embed and integrate</vt:lpstr>
      <vt:lpstr>PowerPoint Presentation</vt:lpstr>
      <vt:lpstr>How to build a connector? </vt:lpstr>
      <vt:lpstr>Why build a connector?</vt:lpstr>
      <vt:lpstr>Demo: Launching PowerApp Studio</vt:lpstr>
      <vt:lpstr>3 Ways to embed and integrate</vt:lpstr>
      <vt:lpstr>PowerPoint Presentation</vt:lpstr>
      <vt:lpstr>PowerPoint Presentation</vt:lpstr>
      <vt:lpstr>PowerPoint Presentation</vt:lpstr>
      <vt:lpstr>PowerPoint Presentation</vt:lpstr>
      <vt:lpstr>PowerPoint Presentation</vt:lpstr>
      <vt:lpstr>Demo: Embedding a canvas app</vt:lpstr>
      <vt:lpstr>3 Ways to Embed and Integrate</vt:lpstr>
      <vt:lpstr>PowerPoint Presentation</vt:lpstr>
      <vt:lpstr>PowerPoint Presentation</vt:lpstr>
      <vt:lpstr>Join the Insider Program (In 2 Easy Steps)</vt:lpstr>
      <vt:lpstr>Embedding and integrating Microsoft Flow</vt:lpstr>
      <vt:lpstr>Build templates</vt:lpstr>
      <vt:lpstr>Flow Widgets</vt:lpstr>
      <vt:lpstr>Getting started with the msflowsdk—Template Widget</vt:lpstr>
      <vt:lpstr>Getting started with the msflowsdk—Manage Widget</vt:lpstr>
      <vt:lpstr>Roadmap</vt:lpstr>
      <vt:lpstr>PowerPoint Presentation</vt:lpstr>
      <vt:lpstr>Join the Insider Program (In 2 easy steps)</vt:lpstr>
      <vt:lpstr>Other talks to check out at //BUILD</vt:lpstr>
      <vt:lpstr>We value your feedback!</vt:lpstr>
      <vt:lpstr>Thank you  for attending Build 2019</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2019</dc:subject>
  <dc:creator>Nick Waggoner</dc:creator>
  <cp:keywords/>
  <dc:description/>
  <cp:lastModifiedBy>MS Events 1595</cp:lastModifiedBy>
  <cp:revision>2</cp:revision>
  <dcterms:created xsi:type="dcterms:W3CDTF">2019-04-22T18:52:14Z</dcterms:created>
  <dcterms:modified xsi:type="dcterms:W3CDTF">2019-05-07T15:10:49Z</dcterms:modified>
</cp: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ContentTypeId">
    <vt:lpwstr>0x010100778A2EBC6E34694C80F43E94FCA993B5</vt:lpwstr>
  </op:property>
  <op:property fmtid="{D5CDD505-2E9C-101B-9397-08002B2CF9AE}" pid="3" name="Product">
    <vt:lpwstr/>
  </op:property>
  <op:property fmtid="{D5CDD505-2E9C-101B-9397-08002B2CF9AE}" pid="4" name="Event1">
    <vt:lpwstr>622;#Unassigned|2c8af875-f38a-40b8-a0a9-056aed3fc8c0</vt:lpwstr>
  </op:property>
  <op:property fmtid="{D5CDD505-2E9C-101B-9397-08002B2CF9AE}" pid="5" name="Audience">
    <vt:lpwstr/>
  </op:property>
  <op:property fmtid="{D5CDD505-2E9C-101B-9397-08002B2CF9AE}" pid="6" name="Event Venue">
    <vt:lpwstr/>
  </op:property>
  <op:property fmtid="{D5CDD505-2E9C-101B-9397-08002B2CF9AE}" pid="7" name="Track">
    <vt:lpwstr/>
  </op:property>
  <op:property fmtid="{D5CDD505-2E9C-101B-9397-08002B2CF9AE}" pid="8" name="Event Location">
    <vt:lpwstr/>
  </op:property>
  <op:property fmtid="{D5CDD505-2E9C-101B-9397-08002B2CF9AE}" pid="9" name="Campaign">
    <vt:lpwstr/>
  </op:property>
  <op:property fmtid="{D5CDD505-2E9C-101B-9397-08002B2CF9AE}" pid="10" name="IsMyDocuments">
    <vt:bool>true</vt:bool>
  </op:property>
  <op:property fmtid="{D5CDD505-2E9C-101B-9397-08002B2CF9AE}" pid="11" name="MSIP_Label_f42aa342-8706-4288-bd11-ebb85995028c_Enabled">
    <vt:lpwstr>True</vt:lpwstr>
  </op:property>
  <op:property fmtid="{D5CDD505-2E9C-101B-9397-08002B2CF9AE}" pid="12" name="MSIP_Label_f42aa342-8706-4288-bd11-ebb85995028c_SiteId">
    <vt:lpwstr>72f988bf-86f1-41af-91ab-2d7cd011db47</vt:lpwstr>
  </op:property>
  <op:property fmtid="{D5CDD505-2E9C-101B-9397-08002B2CF9AE}" pid="13" name="MSIP_Label_f42aa342-8706-4288-bd11-ebb85995028c_Ref">
    <vt:lpwstr>https://api.informationprotection.azure.com/api/72f988bf-86f1-41af-91ab-2d7cd011db47</vt:lpwstr>
  </op:property>
  <op:property fmtid="{D5CDD505-2E9C-101B-9397-08002B2CF9AE}" pid="14" name="MSIP_Label_f42aa342-8706-4288-bd11-ebb85995028c_Owner">
    <vt:lpwstr>maryfj@microsoft.com</vt:lpwstr>
  </op:property>
  <op:property fmtid="{D5CDD505-2E9C-101B-9397-08002B2CF9AE}" pid="15" name="MSIP_Label_f42aa342-8706-4288-bd11-ebb85995028c_SetDate">
    <vt:lpwstr>2017-08-29T14:27:20.8568347-07:00</vt:lpwstr>
  </op:property>
  <op:property fmtid="{D5CDD505-2E9C-101B-9397-08002B2CF9AE}" pid="16" name="MSIP_Label_f42aa342-8706-4288-bd11-ebb85995028c_Name">
    <vt:lpwstr>General</vt:lpwstr>
  </op:property>
  <op:property fmtid="{D5CDD505-2E9C-101B-9397-08002B2CF9AE}" pid="17" name="MSIP_Label_f42aa342-8706-4288-bd11-ebb85995028c_Application">
    <vt:lpwstr>Microsoft Azure Information Protection</vt:lpwstr>
  </op:property>
  <op:property fmtid="{D5CDD505-2E9C-101B-9397-08002B2CF9AE}" pid="18" name="MSIP_Label_f42aa342-8706-4288-bd11-ebb85995028c_Extended_MSFT_Method">
    <vt:lpwstr>Automatic</vt:lpwstr>
  </op:property>
  <op:property fmtid="{D5CDD505-2E9C-101B-9397-08002B2CF9AE}" pid="19" name="Sensitivity">
    <vt:lpwstr>General</vt:lpwstr>
  </op:property>
  <op:property fmtid="{D5CDD505-2E9C-101B-9397-08002B2CF9AE}" pid="20" name="_MarkAsFinal">
    <vt:bool>true</vt:bool>
  </op:property>
</op:Properties>
</file>